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0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  <p:sldMasterId id="2147483935" r:id="rId9"/>
    <p:sldMasterId id="2147483940" r:id="rId10"/>
    <p:sldMasterId id="2147483945" r:id="rId11"/>
    <p:sldMasterId id="2147483956" r:id="rId12"/>
    <p:sldMasterId id="2147483976" r:id="rId13"/>
    <p:sldMasterId id="2147483989" r:id="rId14"/>
  </p:sldMasterIdLst>
  <p:notesMasterIdLst>
    <p:notesMasterId r:id="rId33"/>
  </p:notesMasterIdLst>
  <p:handoutMasterIdLst>
    <p:handoutMasterId r:id="rId34"/>
  </p:handoutMasterIdLst>
  <p:sldIdLst>
    <p:sldId id="357" r:id="rId15"/>
    <p:sldId id="394" r:id="rId16"/>
    <p:sldId id="395" r:id="rId17"/>
    <p:sldId id="428" r:id="rId18"/>
    <p:sldId id="429" r:id="rId19"/>
    <p:sldId id="334" r:id="rId20"/>
    <p:sldId id="353" r:id="rId21"/>
    <p:sldId id="355" r:id="rId22"/>
    <p:sldId id="356" r:id="rId23"/>
    <p:sldId id="350" r:id="rId24"/>
    <p:sldId id="336" r:id="rId25"/>
    <p:sldId id="352" r:id="rId26"/>
    <p:sldId id="348" r:id="rId27"/>
    <p:sldId id="435" r:id="rId28"/>
    <p:sldId id="436" r:id="rId29"/>
    <p:sldId id="437" r:id="rId30"/>
    <p:sldId id="440" r:id="rId31"/>
    <p:sldId id="43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FEED"/>
    <a:srgbClr val="FFF0F3"/>
    <a:srgbClr val="FF8A77"/>
    <a:srgbClr val="FFF488"/>
    <a:srgbClr val="FFF3FD"/>
    <a:srgbClr val="E8FFF7"/>
    <a:srgbClr val="FFB4FF"/>
    <a:srgbClr val="7DFFD3"/>
    <a:srgbClr val="E6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1952" autoAdjust="0"/>
  </p:normalViewPr>
  <p:slideViewPr>
    <p:cSldViewPr snapToGrid="0" snapToObjects="1">
      <p:cViewPr varScale="1">
        <p:scale>
          <a:sx n="79" d="100"/>
          <a:sy n="79" d="100"/>
        </p:scale>
        <p:origin x="763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8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C2FE4-2A89-2C48-B077-AF8EE4693F31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D80B4-3417-B74B-BDCD-C7836226A2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49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Monitors are not convinced that monitoring benefitted students BUT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46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When we ask for examples of how monitoring has enhanced correspondence tuition and student experience there was an i</a:t>
            </a:r>
            <a:r>
              <a:rPr lang="en-GB" dirty="0"/>
              <a:t>ndirect impact on students</a:t>
            </a:r>
          </a:p>
          <a:p>
            <a:endParaRPr lang="en-GB" dirty="0"/>
          </a:p>
          <a:p>
            <a:r>
              <a:rPr lang="en-GB" dirty="0"/>
              <a:t>Themes from the qualitative feedback</a:t>
            </a:r>
          </a:p>
          <a:p>
            <a:r>
              <a:rPr lang="en-GB" dirty="0"/>
              <a:t>Feedback t0 students has improved</a:t>
            </a:r>
          </a:p>
          <a:p>
            <a:r>
              <a:rPr lang="en-GB" dirty="0"/>
              <a:t>Improved confidence in AL and this better for students</a:t>
            </a:r>
          </a:p>
          <a:p>
            <a:r>
              <a:rPr lang="en-GB" dirty="0"/>
              <a:t>Improved dialogue between ALs and sharing tips</a:t>
            </a:r>
          </a:p>
          <a:p>
            <a:r>
              <a:rPr lang="en-GB" dirty="0"/>
              <a:t>Monitor benefits from seeing ALs marking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62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Impact of monitoring on </a:t>
            </a:r>
            <a:r>
              <a:rPr lang="en-GB" dirty="0" err="1"/>
              <a:t>monitee</a:t>
            </a:r>
            <a:r>
              <a:rPr lang="en-GB" dirty="0"/>
              <a:t> and monitor </a:t>
            </a:r>
          </a:p>
          <a:p>
            <a:r>
              <a:rPr lang="en-GB" dirty="0"/>
              <a:t>Themes</a:t>
            </a:r>
          </a:p>
          <a:p>
            <a:r>
              <a:rPr lang="en-GB" dirty="0"/>
              <a:t>Feed forwards</a:t>
            </a:r>
          </a:p>
          <a:p>
            <a:r>
              <a:rPr lang="en-GB" dirty="0"/>
              <a:t>Feedback</a:t>
            </a:r>
          </a:p>
          <a:p>
            <a:r>
              <a:rPr lang="en-GB" dirty="0"/>
              <a:t>Focussed comments</a:t>
            </a:r>
          </a:p>
          <a:p>
            <a:r>
              <a:rPr lang="en-GB" dirty="0"/>
              <a:t>Comments on PT3</a:t>
            </a:r>
          </a:p>
          <a:p>
            <a:r>
              <a:rPr lang="en-GB" dirty="0"/>
              <a:t>Grading</a:t>
            </a:r>
          </a:p>
          <a:p>
            <a:r>
              <a:rPr lang="en-GB" dirty="0"/>
              <a:t>Specific links to materials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85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Themes from the qualitative feedback</a:t>
            </a:r>
          </a:p>
          <a:p>
            <a:r>
              <a:rPr lang="en-GB" dirty="0"/>
              <a:t>Refresher needed</a:t>
            </a:r>
          </a:p>
          <a:p>
            <a:r>
              <a:rPr lang="en-GB" dirty="0"/>
              <a:t>More examples needed</a:t>
            </a:r>
          </a:p>
          <a:p>
            <a:r>
              <a:rPr lang="en-GB" dirty="0"/>
              <a:t>How to monitor module/subject specific </a:t>
            </a:r>
          </a:p>
          <a:p>
            <a:r>
              <a:rPr lang="en-GB" dirty="0"/>
              <a:t>Tone with </a:t>
            </a:r>
            <a:r>
              <a:rPr lang="en-GB" dirty="0" err="1"/>
              <a:t>colleohues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64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Most use both but some only use meets/exceeds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594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explain use of categories Themes of qualitative feedback</a:t>
            </a:r>
          </a:p>
          <a:p>
            <a:r>
              <a:rPr lang="en-GB" dirty="0"/>
              <a:t>Cautious about further exploration</a:t>
            </a:r>
          </a:p>
          <a:p>
            <a:r>
              <a:rPr lang="en-GB" dirty="0"/>
              <a:t>If big changes needed</a:t>
            </a:r>
          </a:p>
          <a:p>
            <a:r>
              <a:rPr lang="en-GB" dirty="0"/>
              <a:t>ALs provide tuition in different ways so categories are relevant</a:t>
            </a:r>
          </a:p>
          <a:p>
            <a:r>
              <a:rPr lang="en-GB" dirty="0"/>
              <a:t>Use both</a:t>
            </a:r>
          </a:p>
          <a:p>
            <a:r>
              <a:rPr lang="en-GB" dirty="0"/>
              <a:t>Too broad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CD80B4-3417-B74B-BDCD-C7836226A2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14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Those that did take action contacted the monitor directly or contacted the ST/SEM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2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6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6.png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0828ED38-053B-074D-A6A5-1C9374EA7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C1F544-4F91-82A6-00C9-2CD07BD90F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 descr="A picture containing ax, vector graphics&#10;&#10;Description automatically generated">
            <a:extLst>
              <a:ext uri="{FF2B5EF4-FFF2-40B4-BE49-F238E27FC236}">
                <a16:creationId xmlns:a16="http://schemas.microsoft.com/office/drawing/2014/main" id="{19B06383-A6CB-5648-834D-B48F237057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 descr="Icon&#10;&#10;Description automatically generated with medium confidence">
            <a:extLst>
              <a:ext uri="{FF2B5EF4-FFF2-40B4-BE49-F238E27FC236}">
                <a16:creationId xmlns:a16="http://schemas.microsoft.com/office/drawing/2014/main" id="{D9A59EDF-990B-8A48-B3FB-ACAE78C6BE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22950F0-F837-3643-8F3C-58187D933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D5608-5069-60B8-4031-BFA4EE6DC2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8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22950F0-F837-3643-8F3C-58187D933A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C0DDD-85BF-AB3B-964D-ADE84F03F4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8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hape&#10;&#10;Description automatically generated">
            <a:extLst>
              <a:ext uri="{FF2B5EF4-FFF2-40B4-BE49-F238E27FC236}">
                <a16:creationId xmlns:a16="http://schemas.microsoft.com/office/drawing/2014/main" id="{78491E11-C10D-5DDF-F581-B813FF8360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 as Poppins Regular.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5A89E3-B780-5867-C30E-CF081FA4FAE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8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hqprint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hape&#10;&#10;Description automatically generated">
            <a:extLst>
              <a:ext uri="{FF2B5EF4-FFF2-40B4-BE49-F238E27FC236}">
                <a16:creationId xmlns:a16="http://schemas.microsoft.com/office/drawing/2014/main" id="{DC83551F-5FB0-9945-E01E-6CB9436CE2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 as Poppins Regular.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F27E21-FAC6-FC97-07F3-573166489D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8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hqprint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C0329EC4-43A1-4C93-CC9C-F8056BDA6D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 as Poppins Regular.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7010B-427F-5B66-E400-6522EBC3FF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8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22950F0-F837-3643-8F3C-58187D933A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B99FF-A01E-DC4F-29F5-968F4FD181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8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Green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 descr="Shape&#10;&#10;Description automatically generated">
            <a:extLst>
              <a:ext uri="{FF2B5EF4-FFF2-40B4-BE49-F238E27FC236}">
                <a16:creationId xmlns:a16="http://schemas.microsoft.com/office/drawing/2014/main" id="{D0C3721D-6354-0D00-0D29-E1A27C93E6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5565AC2-DB77-DCDB-808B-BF51C9FFA89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A903AE-E2D6-5F9D-50A4-1473F92182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E01E99E-260A-2E00-5A10-B640DA7C8C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6EA12F-AFF2-A732-C23B-C6B3CEA3AD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8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16DAC74-8EE3-1746-99BA-A5E8DA7424E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8FFF7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626BEB0-893F-DB77-7783-7CC66EADF5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7DFFD3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34433D2-285A-2138-B801-9350BFC7DF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8FFF7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B0C5214-C8B5-BB5C-400E-6D335A90D84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7DFFD3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8C2F145-D295-DD87-F65F-5B20EF14997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8FFF7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7C453FF-E315-37FD-0D9E-C09E04B12F7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7DFFD3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8F9FC77-DF8B-FDB1-2221-949F35B1E2D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8FFF7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2515635-1F1A-5EC5-9397-A7584981B60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7DFFD3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56751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6ED31C04-0A53-3A47-8287-081AE26B8A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Presenters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919D2B-6B29-5090-C8F8-DA209C5D0D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Pink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CAEB22FC-8717-3ACD-B1AA-0DDD82CD2B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A74F5EC-4A0A-EE9E-CEEC-0C8B1DEDD4A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9EC74F6E-3E12-4CC9-3CF9-A0A016ADF3D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AC45FAB-EC84-4094-4E00-5D39E06DC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91FD2-8C38-D69A-32AA-B122D156CC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8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971CCC8-8887-2D6D-F859-840625714F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3FD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3C70281-93BC-78B1-39A7-6A9CC94228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B4FF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1913BF3-8DA6-86CE-9297-CF7440C214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3FD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F6994FB5-5FB6-3649-0B5C-0DE7371587E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B4FF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480BC2B6-2F32-2B89-2F65-DEDFE06C5F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3FD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EF834E28-71E5-8B57-FCC7-46E2FEE233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B4FF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984B553-0CF7-BBE3-8247-C11CDDCFA73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3FD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01AC7231-C3AA-8DB0-7055-96197A3F30D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B4FF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47392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Yellow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Shape&#10;&#10;Description automatically generated">
            <a:extLst>
              <a:ext uri="{FF2B5EF4-FFF2-40B4-BE49-F238E27FC236}">
                <a16:creationId xmlns:a16="http://schemas.microsoft.com/office/drawing/2014/main" id="{1E32E92A-D60B-13B9-30ED-6BA5F1EDCE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D09E5BE0-09DA-15C3-2ADE-E1DB04ED1C1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AA34D264-D08C-0201-6BF1-636745F0544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230135D4-803B-4DF5-9DDF-8CFC64C3046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E8CC91-727A-757E-6942-84879F23F26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8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C9476F1-805D-12F6-C40A-921E21A365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EED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1B542CF-469A-BF23-4EF9-B73FE940A5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F488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C7EF676-AF43-70E8-FB03-904CA94EC6E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EED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31A30F3-E0AB-4333-FC27-1CA81121A4A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F488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C6F3B42-12FA-AB16-C752-2D3AA399C58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EED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CBCFE3C-98F5-4CBE-B476-7DA12DB92E1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F488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BBBEC787-2362-ECDC-D4F9-5B3386B217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EED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316AE4E-85A5-6332-E3F9-F94D3528601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F488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27288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Shape&#10;&#10;Description automatically generated">
            <a:extLst>
              <a:ext uri="{FF2B5EF4-FFF2-40B4-BE49-F238E27FC236}">
                <a16:creationId xmlns:a16="http://schemas.microsoft.com/office/drawing/2014/main" id="{C107E3E2-7CA3-497F-C4E8-4ECE3460E5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DCA241-ABEB-4951-63BC-139272AC9E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8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 dirty="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  <a:p>
            <a:pPr lvl="0"/>
            <a:r>
              <a:rPr lang="en-GB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Shape&#10;&#10;Description automatically generated">
            <a:extLst>
              <a:ext uri="{FF2B5EF4-FFF2-40B4-BE49-F238E27FC236}">
                <a16:creationId xmlns:a16="http://schemas.microsoft.com/office/drawing/2014/main" id="{5BD7FBF3-7226-2149-BBD3-0981851732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, </a:t>
            </a:r>
            <a:r>
              <a:rPr lang="en-GB" dirty="0" err="1"/>
              <a:t>sed</a:t>
            </a:r>
            <a:r>
              <a:rPr lang="en-GB" dirty="0"/>
              <a:t> do </a:t>
            </a:r>
            <a:r>
              <a:rPr lang="en-GB" dirty="0" err="1"/>
              <a:t>eiusmod</a:t>
            </a:r>
            <a:r>
              <a:rPr lang="en-GB" dirty="0"/>
              <a:t> </a:t>
            </a:r>
            <a:r>
              <a:rPr lang="en-GB" dirty="0" err="1"/>
              <a:t>tempor</a:t>
            </a:r>
            <a:r>
              <a:rPr lang="en-GB" dirty="0"/>
              <a:t> </a:t>
            </a:r>
            <a:r>
              <a:rPr lang="en-GB" dirty="0" err="1"/>
              <a:t>incididunt</a:t>
            </a:r>
            <a:r>
              <a:rPr lang="en-GB" dirty="0"/>
              <a:t>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labore</a:t>
            </a:r>
            <a:r>
              <a:rPr lang="en-GB" dirty="0"/>
              <a:t> et dolore magna </a:t>
            </a:r>
            <a:r>
              <a:rPr lang="en-GB" dirty="0" err="1"/>
              <a:t>aliqua</a:t>
            </a:r>
            <a:r>
              <a:rPr lang="en-GB" dirty="0"/>
              <a:t>. Ut </a:t>
            </a:r>
            <a:r>
              <a:rPr lang="en-GB" dirty="0" err="1"/>
              <a:t>enim</a:t>
            </a:r>
            <a:r>
              <a:rPr lang="en-GB" dirty="0"/>
              <a:t> ad minim </a:t>
            </a:r>
            <a:r>
              <a:rPr lang="en-GB" dirty="0" err="1"/>
              <a:t>veniam</a:t>
            </a:r>
            <a:r>
              <a:rPr lang="en-GB" dirty="0"/>
              <a:t>,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nostrud</a:t>
            </a:r>
            <a:r>
              <a:rPr lang="en-GB" dirty="0"/>
              <a:t> exercitation </a:t>
            </a:r>
            <a:r>
              <a:rPr lang="en-GB" dirty="0" err="1"/>
              <a:t>ullamco</a:t>
            </a:r>
            <a:r>
              <a:rPr lang="en-GB" dirty="0"/>
              <a:t> </a:t>
            </a:r>
            <a:r>
              <a:rPr lang="en-GB" dirty="0" err="1"/>
              <a:t>laboris</a:t>
            </a:r>
            <a:r>
              <a:rPr lang="en-GB" dirty="0"/>
              <a:t> nisi </a:t>
            </a:r>
            <a:r>
              <a:rPr lang="en-GB" dirty="0" err="1"/>
              <a:t>ut</a:t>
            </a:r>
            <a:r>
              <a:rPr lang="en-GB" dirty="0"/>
              <a:t>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consequat</a:t>
            </a:r>
            <a:r>
              <a:rPr lang="en-GB" dirty="0"/>
              <a:t>. Duis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aliquip</a:t>
            </a:r>
            <a:r>
              <a:rPr lang="en-GB" dirty="0"/>
              <a:t> ex </a:t>
            </a:r>
            <a:r>
              <a:rPr lang="en-GB" dirty="0" err="1"/>
              <a:t>ea</a:t>
            </a:r>
            <a:r>
              <a:rPr lang="en-GB" dirty="0"/>
              <a:t> </a:t>
            </a:r>
            <a:r>
              <a:rPr lang="en-GB" dirty="0" err="1"/>
              <a:t>commodo</a:t>
            </a:r>
            <a:r>
              <a:rPr lang="en-GB" dirty="0"/>
              <a:t> consequat. Duis </a:t>
            </a:r>
            <a:r>
              <a:rPr lang="en-GB" dirty="0" err="1"/>
              <a:t>aute</a:t>
            </a:r>
            <a:r>
              <a:rPr lang="en-GB" dirty="0"/>
              <a:t> </a:t>
            </a:r>
            <a:r>
              <a:rPr lang="en-GB" dirty="0" err="1"/>
              <a:t>irure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 in </a:t>
            </a:r>
            <a:r>
              <a:rPr lang="en-GB" dirty="0" err="1"/>
              <a:t>reprehenderit</a:t>
            </a:r>
            <a:r>
              <a:rPr lang="en-GB" dirty="0"/>
              <a:t> in </a:t>
            </a:r>
            <a:r>
              <a:rPr lang="en-GB" dirty="0" err="1"/>
              <a:t>voluptate</a:t>
            </a:r>
            <a:r>
              <a:rPr lang="en-GB" dirty="0"/>
              <a:t> </a:t>
            </a:r>
            <a:r>
              <a:rPr lang="en-GB" dirty="0" err="1"/>
              <a:t>velit</a:t>
            </a:r>
            <a:r>
              <a:rPr lang="en-GB" dirty="0"/>
              <a:t> </a:t>
            </a:r>
            <a:r>
              <a:rPr lang="en-GB" dirty="0" err="1"/>
              <a:t>esse</a:t>
            </a:r>
            <a:r>
              <a:rPr lang="en-GB" dirty="0"/>
              <a:t> </a:t>
            </a:r>
            <a:r>
              <a:rPr lang="en-GB" dirty="0" err="1"/>
              <a:t>cillum</a:t>
            </a:r>
            <a:r>
              <a:rPr lang="en-GB" dirty="0"/>
              <a:t> dolore </a:t>
            </a:r>
            <a:r>
              <a:rPr lang="en-GB" dirty="0" err="1"/>
              <a:t>eu</a:t>
            </a:r>
            <a:r>
              <a:rPr lang="en-GB" dirty="0"/>
              <a:t> </a:t>
            </a:r>
            <a:r>
              <a:rPr lang="en-GB" dirty="0" err="1"/>
              <a:t>fugiat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pariatur</a:t>
            </a:r>
            <a:r>
              <a:rPr lang="en-GB" dirty="0"/>
              <a:t>. </a:t>
            </a:r>
            <a:r>
              <a:rPr lang="en-GB" dirty="0" err="1"/>
              <a:t>Excepteur</a:t>
            </a:r>
            <a:r>
              <a:rPr lang="en-GB" dirty="0"/>
              <a:t> </a:t>
            </a:r>
            <a:r>
              <a:rPr lang="en-GB" dirty="0" err="1"/>
              <a:t>sint</a:t>
            </a:r>
            <a:r>
              <a:rPr lang="en-GB" dirty="0"/>
              <a:t> </a:t>
            </a:r>
            <a:r>
              <a:rPr lang="en-GB" dirty="0" err="1"/>
              <a:t>occaecat</a:t>
            </a:r>
            <a:r>
              <a:rPr lang="en-GB" dirty="0"/>
              <a:t> </a:t>
            </a:r>
            <a:r>
              <a:rPr lang="en-GB" dirty="0" err="1"/>
              <a:t>cupidatat</a:t>
            </a:r>
            <a:r>
              <a:rPr lang="en-GB" dirty="0"/>
              <a:t> non </a:t>
            </a:r>
            <a:r>
              <a:rPr lang="en-GB" dirty="0" err="1"/>
              <a:t>proident</a:t>
            </a:r>
            <a:r>
              <a:rPr lang="en-GB" dirty="0"/>
              <a:t>, sunt in culpa qui </a:t>
            </a:r>
            <a:r>
              <a:rPr lang="en-GB" dirty="0" err="1"/>
              <a:t>officia</a:t>
            </a:r>
            <a:r>
              <a:rPr lang="en-GB" dirty="0"/>
              <a:t> </a:t>
            </a:r>
            <a:r>
              <a:rPr lang="en-GB" dirty="0" err="1"/>
              <a:t>deserunt</a:t>
            </a:r>
            <a:r>
              <a:rPr lang="en-GB" dirty="0"/>
              <a:t> </a:t>
            </a:r>
            <a:r>
              <a:rPr lang="en-GB" dirty="0" err="1"/>
              <a:t>mollit</a:t>
            </a:r>
            <a:r>
              <a:rPr lang="en-GB" dirty="0"/>
              <a:t> </a:t>
            </a:r>
            <a:r>
              <a:rPr lang="en-GB" dirty="0" err="1"/>
              <a:t>anim</a:t>
            </a:r>
            <a:r>
              <a:rPr lang="en-GB" dirty="0"/>
              <a:t> id </a:t>
            </a:r>
            <a:r>
              <a:rPr lang="en-GB" dirty="0" err="1"/>
              <a:t>est</a:t>
            </a:r>
            <a:r>
              <a:rPr lang="en-GB" dirty="0"/>
              <a:t> </a:t>
            </a:r>
            <a:r>
              <a:rPr lang="en-GB" dirty="0" err="1"/>
              <a:t>laborum</a:t>
            </a:r>
            <a:r>
              <a:rPr lang="en-GB" dirty="0"/>
              <a:t>.</a:t>
            </a:r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0CDFCC4E-7800-CD8E-7918-FDBF10EDE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5D7CA8-CF93-C0F8-D398-A67F41CE51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8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C4C01CCF-0DB7-F246-ABF2-EC18516A0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7D95C2-F8B4-923B-BEA8-47BF6C413E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8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3273484-F508-2B81-CCEE-DC47E2E8AA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1071417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F2C2B24-B59D-4045-B95F-60BA9A0169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5" name="Round Single Corner of Rectangle 6">
            <a:extLst>
              <a:ext uri="{FF2B5EF4-FFF2-40B4-BE49-F238E27FC236}">
                <a16:creationId xmlns:a16="http://schemas.microsoft.com/office/drawing/2014/main" id="{52BFE576-A66B-7FC2-2AF8-D9E087E5F717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86881BD-54AC-7487-0941-5BB9151601C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4D97A87F-8E6A-F78D-2518-1700657A7F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B87BCE-4110-4945-8965-86EF471BD5C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5EC8079-8BCF-9E9A-455F-1A5CAC81554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E5E9D17-411D-CACE-6EE7-57DAEF36B31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797D17-6EDE-D91D-B9BF-9B38875B14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8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18EF7DC-1E5C-B9D3-A788-F0B8F2A68C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4034467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urpl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770BCA8-BFE1-BD4C-8A2B-F873ACAEF2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95" r="11053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4" name="Round Single Corner of Rectangle 6">
            <a:extLst>
              <a:ext uri="{FF2B5EF4-FFF2-40B4-BE49-F238E27FC236}">
                <a16:creationId xmlns:a16="http://schemas.microsoft.com/office/drawing/2014/main" id="{5EE03332-6A33-A4DC-1B53-C8E0ED83CF34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92594254-34B5-3D2F-8C9E-B4CF5619E4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1CFF534-4266-FB7E-ECB3-915EBA7E47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C870DDD-0474-0E67-8EE1-F6A7B942272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9ED43E-DEDD-8388-30B6-DA88176A24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195E836-04B5-EA96-187B-20C706FCC9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457E33-D513-5582-31EB-E2AA2FDAD5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8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BAC910-D562-B43B-D4A6-4369B25191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3749010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B697FB0-A487-634A-AFFC-B0FA0F107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15" name="Round Single Corner of Rectangle 6">
            <a:extLst>
              <a:ext uri="{FF2B5EF4-FFF2-40B4-BE49-F238E27FC236}">
                <a16:creationId xmlns:a16="http://schemas.microsoft.com/office/drawing/2014/main" id="{F81D5E62-54E8-91C1-B1DC-3631E16FFAEC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AD0970C-6421-A42E-0F95-DCB033DB9E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6478310-0DF0-9183-8E4A-BBB12EE20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5CD6409-287B-3038-1114-7628DCD1F30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A0FF1C-9422-2209-7C7A-E0A2D747B0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F9F0D77-12CE-8ADC-96D3-AC1745EFF6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60783F-6D67-F307-C4CE-529CA2F464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8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B19F31F-971E-506B-20EB-7212F8B763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2204871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FE2CE5-38BD-610F-09CB-D5F44283B0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C4C01CCF-0DB7-F246-ABF2-EC18516A0F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CE13A4-7143-7EE3-0877-8B43685EC9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8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156E08-B4AE-7BD0-C1B7-F8628A0A6F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8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95" r="11053"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D13666-99BB-70B7-7763-1221A32E18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8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hqprint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rgbClr val="060645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072AE1-D37C-07FF-C89E-52AC69AC8C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8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07E50EC8-E5C7-AD40-90E5-430C56B16F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2A1E28-041A-B3F5-D5FB-EABC446DAE3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5CB709-C881-01EF-EB64-01D47A1CDA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8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229558BF-A54E-47FA-68A6-97DFAB2933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8213F3-4453-A554-A2A2-1E2477D6A25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DB3ABF-B1C3-5E6E-8E00-2CE005D1F0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8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9DCE3FF2-F47F-EF71-B12F-36613C1F63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8F1C98-6D29-CDD1-9F34-084D00E4780D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4A88AB-CA39-31E2-2DEF-60B2CC8A0E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8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ape&#10;&#10;Description automatically generated">
            <a:extLst>
              <a:ext uri="{FF2B5EF4-FFF2-40B4-BE49-F238E27FC236}">
                <a16:creationId xmlns:a16="http://schemas.microsoft.com/office/drawing/2014/main" id="{C8EEEF07-1889-D507-89A8-BB2EE63EB0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header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839B76-F1F4-ABE0-B271-269A14D89C9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8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3564A9-F556-F951-E670-58D9068150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9"/>
          </a:xfrm>
          <a:prstGeom prst="rect">
            <a:avLst/>
          </a:prstGeom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1307BD2B-157F-E2A2-19AA-7D07605A8E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Type your message here</a:t>
            </a:r>
          </a:p>
        </p:txBody>
      </p:sp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4299" y="2329941"/>
            <a:ext cx="6043402" cy="26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Business School">
            <a:extLst>
              <a:ext uri="{FF2B5EF4-FFF2-40B4-BE49-F238E27FC236}">
                <a16:creationId xmlns:a16="http://schemas.microsoft.com/office/drawing/2014/main" id="{9ECBE405-50F3-9DC4-21D8-103D495AE1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7" y="5855493"/>
            <a:ext cx="1715174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31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68418F8-B52F-4661-8ABA-69BB3ADD6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7815" y="2160001"/>
            <a:ext cx="10561031" cy="99719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2444CB2-243C-41A0-8F6C-F772E768A3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815" y="3166993"/>
            <a:ext cx="10561032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24475ED-B6F3-4114-A316-943C1E2B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59" y="6431962"/>
            <a:ext cx="2743200" cy="13849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0AAA8F9F-42A8-344E-BFDB-6B187AAC9728}" type="datetimeFigureOut">
              <a:rPr lang="en-US" smtClean="0"/>
              <a:t>4/9/2024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1F67E-6248-496F-8483-98A65C33F8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143" y="5538158"/>
            <a:ext cx="2011888" cy="10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18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/>
        </p:nvSpPr>
        <p:spPr>
          <a:xfrm>
            <a:off x="11536392" y="6364967"/>
            <a:ext cx="655608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402" y="761443"/>
            <a:ext cx="9890807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544318"/>
            <a:ext cx="168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402" y="1150618"/>
            <a:ext cx="11017991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952883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0828ED38-053B-074D-A6A5-1C9374EA7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1C1F544-4F91-82A6-00C9-2CD07BD90F6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090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Presenters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FE2CE5-38BD-610F-09CB-D5F44283B0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20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9FC8E3CA-4735-4448-B024-8A121DADF8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7088" y="3179701"/>
            <a:ext cx="72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7A647E4-605B-4961-B4D2-DBA88509304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67089" y="4186692"/>
            <a:ext cx="72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0609662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-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192859-C46A-4829-96AF-7D408294B8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7088" y="3179701"/>
            <a:ext cx="72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94ECEE5-5A94-4126-92B2-4FA9605C9D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67089" y="4186692"/>
            <a:ext cx="72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6631925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-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D79BA80-1E7F-4F47-AF07-7A70474A6C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7088" y="3179701"/>
            <a:ext cx="72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81FAF16-A8F7-4BA6-B2B7-5BF7AFA61E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67089" y="4186692"/>
            <a:ext cx="72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16469577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- turquois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406321-A4C9-4532-B695-2ECC82CCAE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7088" y="3179701"/>
            <a:ext cx="7200000" cy="4985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1A37CB7-C061-4C30-8C0D-36C06AE6116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67089" y="4186692"/>
            <a:ext cx="72000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A brief overview of what you will</a:t>
            </a:r>
            <a:br>
              <a:rPr lang="en-US" dirty="0"/>
            </a:br>
            <a:r>
              <a:rPr lang="en-US" dirty="0"/>
              <a:t>be talking about in this section</a:t>
            </a:r>
          </a:p>
        </p:txBody>
      </p:sp>
    </p:spTree>
    <p:extLst>
      <p:ext uri="{BB962C8B-B14F-4D97-AF65-F5344CB8AC3E}">
        <p14:creationId xmlns:p14="http://schemas.microsoft.com/office/powerpoint/2010/main" val="23031332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- contents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2698E74-DBB1-4C41-81D5-108634391B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43171" y="1176737"/>
            <a:ext cx="72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01</a:t>
            </a:r>
          </a:p>
        </p:txBody>
      </p:sp>
      <p:sp>
        <p:nvSpPr>
          <p:cNvPr id="7" name="Text Placeholder 31">
            <a:extLst>
              <a:ext uri="{FF2B5EF4-FFF2-40B4-BE49-F238E27FC236}">
                <a16:creationId xmlns:a16="http://schemas.microsoft.com/office/drawing/2014/main" id="{27D262DD-86D2-472F-9233-2CA4C4F3C4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63171" y="1176734"/>
            <a:ext cx="4276075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8" name="Text Placeholder 31">
            <a:extLst>
              <a:ext uri="{FF2B5EF4-FFF2-40B4-BE49-F238E27FC236}">
                <a16:creationId xmlns:a16="http://schemas.microsoft.com/office/drawing/2014/main" id="{C0A8910E-3E33-41A3-816B-CD71BE1D50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3171" y="1445872"/>
            <a:ext cx="4276075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C7DBC2F-B4BA-4FA1-AC8F-C1FB5D329C3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43171" y="1877244"/>
            <a:ext cx="72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02</a:t>
            </a:r>
          </a:p>
        </p:txBody>
      </p:sp>
      <p:sp>
        <p:nvSpPr>
          <p:cNvPr id="10" name="Text Placeholder 31">
            <a:extLst>
              <a:ext uri="{FF2B5EF4-FFF2-40B4-BE49-F238E27FC236}">
                <a16:creationId xmlns:a16="http://schemas.microsoft.com/office/drawing/2014/main" id="{E96BEFDD-99B7-4B7A-A883-501F05DEBE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63171" y="1877241"/>
            <a:ext cx="4276075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8F24DFEC-E082-454B-B5C3-50F1E1DD32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63171" y="2146379"/>
            <a:ext cx="4276075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3A914CD-C11D-48A8-88E1-538FBD109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43171" y="2577751"/>
            <a:ext cx="72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03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5E5D34B7-01F5-4524-B815-3E8FD22045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63171" y="2577748"/>
            <a:ext cx="4276075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31">
            <a:extLst>
              <a:ext uri="{FF2B5EF4-FFF2-40B4-BE49-F238E27FC236}">
                <a16:creationId xmlns:a16="http://schemas.microsoft.com/office/drawing/2014/main" id="{745E9020-E3D4-4B2E-AF64-3BC2BA8099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63171" y="2846886"/>
            <a:ext cx="4276075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6E31EB1E-53F8-4104-A8D0-0BEFB18961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3171" y="3278256"/>
            <a:ext cx="72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04</a:t>
            </a:r>
          </a:p>
        </p:txBody>
      </p:sp>
      <p:sp>
        <p:nvSpPr>
          <p:cNvPr id="18" name="Text Placeholder 31">
            <a:extLst>
              <a:ext uri="{FF2B5EF4-FFF2-40B4-BE49-F238E27FC236}">
                <a16:creationId xmlns:a16="http://schemas.microsoft.com/office/drawing/2014/main" id="{3DEAAE69-8D81-471C-A294-06DD17336F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63171" y="3278255"/>
            <a:ext cx="4276075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01E75DFE-469F-4162-BFD7-0AD3CC0605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63171" y="3547393"/>
            <a:ext cx="4276075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16FACADA-AE0B-4A02-B7FE-F03E903A20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3171" y="3978764"/>
            <a:ext cx="72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05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1BE90D09-E40F-4E07-8A6C-C34ECB3A0C7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63171" y="3978762"/>
            <a:ext cx="4276075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E8BCD20F-DF5A-4D1F-AB59-8992CCEB4E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63171" y="4247900"/>
            <a:ext cx="4276075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2CA99EFB-8D03-4007-813F-E6174F0308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43171" y="4679272"/>
            <a:ext cx="720000" cy="503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chemeClr val="accent1"/>
                </a:solidFill>
              </a:defRPr>
            </a:lvl1pPr>
          </a:lstStyle>
          <a:p>
            <a:r>
              <a:rPr lang="en-US" sz="3600" dirty="0">
                <a:solidFill>
                  <a:schemeClr val="accent1"/>
                </a:solidFill>
              </a:rPr>
              <a:t>06</a:t>
            </a:r>
          </a:p>
        </p:txBody>
      </p:sp>
      <p:sp>
        <p:nvSpPr>
          <p:cNvPr id="24" name="Text Placeholder 31">
            <a:extLst>
              <a:ext uri="{FF2B5EF4-FFF2-40B4-BE49-F238E27FC236}">
                <a16:creationId xmlns:a16="http://schemas.microsoft.com/office/drawing/2014/main" id="{75297938-8904-4A58-BECE-919189BAA5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63171" y="4679269"/>
            <a:ext cx="4276075" cy="261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5" name="Text Placeholder 31">
            <a:extLst>
              <a:ext uri="{FF2B5EF4-FFF2-40B4-BE49-F238E27FC236}">
                <a16:creationId xmlns:a16="http://schemas.microsoft.com/office/drawing/2014/main" id="{EF1B2FF4-CFE5-4357-917A-02669822510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63171" y="4948407"/>
            <a:ext cx="4276075" cy="360000"/>
          </a:xfrm>
          <a:prstGeom prst="rect">
            <a:avLst/>
          </a:prstGeom>
        </p:spPr>
        <p:txBody>
          <a:bodyPr tIns="0" bIns="0"/>
          <a:lstStyle>
            <a:lvl1pPr marL="0" indent="0">
              <a:buNone/>
              <a:defRPr sz="1000" b="0"/>
            </a:lvl1pPr>
            <a:lvl2pPr marL="457189" indent="0">
              <a:buNone/>
              <a:defRPr sz="1200" b="1"/>
            </a:lvl2pPr>
            <a:lvl3pPr marL="914377" indent="0">
              <a:buNone/>
              <a:defRPr sz="1200" b="1"/>
            </a:lvl3pPr>
            <a:lvl4pPr marL="1371566" indent="0">
              <a:buNone/>
              <a:defRPr sz="1200" b="1"/>
            </a:lvl4pPr>
            <a:lvl5pPr marL="1828754" indent="0">
              <a:buNone/>
              <a:defRPr sz="1200" b="1"/>
            </a:lvl5pPr>
          </a:lstStyle>
          <a:p>
            <a:pPr lvl="0"/>
            <a:r>
              <a:rPr lang="en-US" dirty="0"/>
              <a:t>A brief line about content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ABF0E3-1A7E-434D-B96E-F3343B8E07D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5101227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5039EFD-26D4-4EFF-80C8-2DEC577006F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43171" y="770473"/>
            <a:ext cx="13925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32" name="Slide Number Placeholder 8">
            <a:extLst>
              <a:ext uri="{FF2B5EF4-FFF2-40B4-BE49-F238E27FC236}">
                <a16:creationId xmlns:a16="http://schemas.microsoft.com/office/drawing/2014/main" id="{6FBBA16B-4607-4475-9AA9-35D51BE89C52}"/>
              </a:ext>
            </a:extLst>
          </p:cNvPr>
          <p:cNvSpPr txBox="1">
            <a:spLocks/>
          </p:cNvSpPr>
          <p:nvPr/>
        </p:nvSpPr>
        <p:spPr>
          <a:xfrm>
            <a:off x="11536392" y="6364967"/>
            <a:ext cx="655608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z="1200" smtClean="0"/>
              <a:pPr/>
              <a:t>‹#›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84975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- contents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FF9A53DE-293F-4D46-94A3-8EB81742DF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6000" y="1080000"/>
            <a:ext cx="10960392" cy="5284967"/>
          </a:xfrm>
          <a:prstGeom prst="rect">
            <a:avLst/>
          </a:prstGeom>
        </p:spPr>
        <p:txBody>
          <a:bodyPr lIns="36000" tIns="36000" rIns="36000" bIns="36000" numCol="2" spcCol="360000"/>
          <a:lstStyle>
            <a:lvl1pPr marL="0" indent="0" algn="l" defTabSz="287993">
              <a:lnSpc>
                <a:spcPts val="1600"/>
              </a:lnSpc>
              <a:buNone/>
              <a:defRPr sz="1200" b="1"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00	Insert contents listing (2 columns)</a:t>
            </a:r>
          </a:p>
        </p:txBody>
      </p:sp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/>
        </p:nvSpPr>
        <p:spPr>
          <a:xfrm>
            <a:off x="11536392" y="6364967"/>
            <a:ext cx="655608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91B7A03-C365-4ED6-962E-93EA096F7A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1" y="544318"/>
            <a:ext cx="13925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321704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02</a:t>
            </a:r>
          </a:p>
        </p:txBody>
      </p:sp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C3B3B649-1EB8-9846-A24F-3002667E74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Sub-Content 01</a:t>
            </a:r>
          </a:p>
          <a:p>
            <a:pPr lvl="0"/>
            <a:r>
              <a:rPr lang="en-GB" dirty="0"/>
              <a:t>Sub-Content 02</a:t>
            </a:r>
          </a:p>
          <a:p>
            <a:pPr lvl="0"/>
            <a:r>
              <a:rPr lang="en-GB" dirty="0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- just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/>
        </p:nvSpPr>
        <p:spPr>
          <a:xfrm>
            <a:off x="11536392" y="6364967"/>
            <a:ext cx="655608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402" y="761443"/>
            <a:ext cx="9890807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6ABEA7B-7448-4E43-A7A4-3421CD2E27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544318"/>
            <a:ext cx="168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A22121-4331-41E2-B269-75755B80495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402" y="1150618"/>
            <a:ext cx="11017991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200"/>
            </a:lvl3pPr>
            <a:lvl4pPr marL="1371566" indent="0">
              <a:buNone/>
              <a:defRPr sz="1200"/>
            </a:lvl4pPr>
            <a:lvl5pPr marL="1828754" indent="0">
              <a:buNone/>
              <a:defRPr sz="1200"/>
            </a:lvl5pPr>
          </a:lstStyle>
          <a:p>
            <a:pPr lvl="0"/>
            <a:r>
              <a:rPr lang="en-US" dirty="0"/>
              <a:t>Body text</a:t>
            </a:r>
          </a:p>
        </p:txBody>
      </p:sp>
    </p:spTree>
    <p:extLst>
      <p:ext uri="{BB962C8B-B14F-4D97-AF65-F5344CB8AC3E}">
        <p14:creationId xmlns:p14="http://schemas.microsoft.com/office/powerpoint/2010/main" val="3020690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- just an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/>
        </p:nvSpPr>
        <p:spPr>
          <a:xfrm>
            <a:off x="11536392" y="6364967"/>
            <a:ext cx="655608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402" y="761443"/>
            <a:ext cx="9890807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8135" y="1150619"/>
            <a:ext cx="11017991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A7B25A5-6B91-4CE2-93B8-754812DA02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544318"/>
            <a:ext cx="168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191108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- 2 col text / med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/>
        </p:nvSpPr>
        <p:spPr>
          <a:xfrm>
            <a:off x="11536392" y="6364967"/>
            <a:ext cx="655608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402" y="761443"/>
            <a:ext cx="9890807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525520" y="1150619"/>
            <a:ext cx="8010605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402" y="1150620"/>
            <a:ext cx="276327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Graphs and graphics can be positioned over the grey box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7EECFAC-7182-49C4-A276-219F1E7C7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544318"/>
            <a:ext cx="168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39655028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- 2 col text /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/>
        </p:nvSpPr>
        <p:spPr>
          <a:xfrm>
            <a:off x="11536392" y="6364967"/>
            <a:ext cx="655608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402" y="761443"/>
            <a:ext cx="9890807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13120" y="1150619"/>
            <a:ext cx="5623005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402" y="1150620"/>
            <a:ext cx="5140719" cy="5214347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866B34-8A6C-492A-96F1-5F307C6EA6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544318"/>
            <a:ext cx="168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435476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- 2 col text /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/>
        </p:nvSpPr>
        <p:spPr>
          <a:xfrm>
            <a:off x="11536392" y="6364967"/>
            <a:ext cx="655608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402" y="761443"/>
            <a:ext cx="9890807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7627B42-6398-42C1-94CA-C124AC35B2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13120" y="1150619"/>
            <a:ext cx="5623005" cy="521434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b="1"/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402" y="1150620"/>
            <a:ext cx="5140719" cy="2486367"/>
          </a:xfrm>
          <a:prstGeom prst="rect">
            <a:avLst/>
          </a:prstGeom>
        </p:spPr>
        <p:txBody>
          <a:bodyPr lIns="36000" tIns="36000" rIns="36000" bIns="36000" numCol="2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70E1B6-0ECF-4B89-8FAB-09D00538E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401" y="3873243"/>
            <a:ext cx="5140719" cy="2486367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5259958-3FB9-4566-8AB7-D98E4FCD49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544318"/>
            <a:ext cx="168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428513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- 3 colum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/>
        </p:nvSpPr>
        <p:spPr>
          <a:xfrm>
            <a:off x="11536392" y="6364967"/>
            <a:ext cx="655608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402" y="761443"/>
            <a:ext cx="9890807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402" y="1150619"/>
            <a:ext cx="340335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E768777-3248-42B2-85F9-58D5B20C6E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14707" y="1150618"/>
            <a:ext cx="3403359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11013" y="1150615"/>
            <a:ext cx="3825380" cy="5214348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316F6E-405A-4A01-9184-79CC1058A9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544318"/>
            <a:ext cx="168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572928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- 2 row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8">
            <a:extLst>
              <a:ext uri="{FF2B5EF4-FFF2-40B4-BE49-F238E27FC236}">
                <a16:creationId xmlns:a16="http://schemas.microsoft.com/office/drawing/2014/main" id="{CDC988AE-A153-4139-8BF1-831C2BFCA50D}"/>
              </a:ext>
            </a:extLst>
          </p:cNvPr>
          <p:cNvSpPr txBox="1">
            <a:spLocks/>
          </p:cNvSpPr>
          <p:nvPr/>
        </p:nvSpPr>
        <p:spPr>
          <a:xfrm>
            <a:off x="11536392" y="6364967"/>
            <a:ext cx="655608" cy="491706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06593E-52CF-5B45-8CFF-7309163A4729}" type="slidenum">
              <a:rPr lang="en-US" sz="1200" smtClean="0"/>
              <a:pPr/>
              <a:t>‹#›</a:t>
            </a:fld>
            <a:endParaRPr lang="en-US" sz="120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69DB766-747D-4928-9E02-4F5BC168A8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402" y="761443"/>
            <a:ext cx="9890807" cy="251999"/>
          </a:xfrm>
          <a:prstGeom prst="rect">
            <a:avLst/>
          </a:prstGeom>
          <a:noFill/>
        </p:spPr>
        <p:txBody>
          <a:bodyPr lIns="36000" tIns="18000" rIns="0" bIns="0" anchor="ctr" anchorCtr="0"/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 dirty="0"/>
              <a:t>TEXT IN HERE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98B7640-2FBE-4B1B-93BB-80CDDCC614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8402" y="1150620"/>
            <a:ext cx="11017991" cy="2278381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>
              <a:buNone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Charts, graphs and graphics can be positioned over the grey box.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/>
              <a:t>Body text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7E46CCE-0535-4E3E-9668-C3EC281E6A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402" y="3566179"/>
            <a:ext cx="11017991" cy="2798784"/>
          </a:xfrm>
          <a:prstGeom prst="rect">
            <a:avLst/>
          </a:prstGeom>
        </p:spPr>
        <p:txBody>
          <a:bodyPr lIns="36000" tIns="36000" rIns="36000" bIns="36000"/>
          <a:lstStyle>
            <a:lvl1pPr marL="171450" indent="-171450">
              <a:buClr>
                <a:schemeClr val="accent4"/>
              </a:buClr>
              <a:buFont typeface="Arial" panose="020B0604020202020204" pitchFamily="34" charset="0"/>
              <a:buChar char="•"/>
              <a:defRPr sz="1200" b="0"/>
            </a:lvl1pPr>
            <a:lvl2pPr marL="457200" indent="0">
              <a:buNone/>
              <a:defRPr sz="1200" b="0"/>
            </a:lvl2pPr>
            <a:lvl3pPr marL="914400" indent="0">
              <a:buNone/>
              <a:defRPr sz="1200" b="0"/>
            </a:lvl3pPr>
            <a:lvl4pPr marL="1371600" indent="0">
              <a:buNone/>
              <a:defRPr sz="1200" b="0"/>
            </a:lvl4pPr>
            <a:lvl5pPr marL="1828800" indent="0">
              <a:buNone/>
              <a:defRPr sz="1200" b="0"/>
            </a:lvl5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65438FC-7DE5-43FA-96AA-BA01B74D04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6000" y="544318"/>
            <a:ext cx="1680000" cy="212075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tIns="18000" rIns="0" bIns="0" anchor="ctr" anchorCtr="0">
            <a:noAutofit/>
          </a:bodyPr>
          <a:lstStyle>
            <a:lvl1pPr algn="l"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</a:p>
        </p:txBody>
      </p:sp>
    </p:spTree>
    <p:extLst>
      <p:ext uri="{BB962C8B-B14F-4D97-AF65-F5344CB8AC3E}">
        <p14:creationId xmlns:p14="http://schemas.microsoft.com/office/powerpoint/2010/main" val="2992567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- 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FE2B1EA2-8522-4C4B-B7A9-BEF931B2B47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0625" y="2243139"/>
            <a:ext cx="10511209" cy="40191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625B03-B9DD-437E-8EFA-5E3698F33B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0625" y="464267"/>
            <a:ext cx="7947807" cy="881332"/>
          </a:xfrm>
          <a:prstGeom prst="rect">
            <a:avLst/>
          </a:prstGeom>
          <a:noFill/>
        </p:spPr>
        <p:txBody>
          <a:bodyPr lIns="36000" tIns="36000" rIns="18000" bIns="36000" anchor="t" anchorCtr="0"/>
          <a:lstStyle>
            <a:lvl1pPr marL="0" indent="0">
              <a:lnSpc>
                <a:spcPct val="85000"/>
              </a:lnSpc>
              <a:buNone/>
              <a:defRPr sz="3400" b="1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HERE TO EDIT MASTER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251539-4EDC-4E36-A4D9-AF94C23958A5}"/>
              </a:ext>
            </a:extLst>
          </p:cNvPr>
          <p:cNvSpPr txBox="1"/>
          <p:nvPr/>
        </p:nvSpPr>
        <p:spPr>
          <a:xfrm>
            <a:off x="10121659" y="6425249"/>
            <a:ext cx="13227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B3AF6C-2BBD-4142-8E95-28A39D08C308}" type="datetime1">
              <a:rPr lang="en-GB" sz="1050" smtClean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09/04/2024</a:t>
            </a:fld>
            <a:endParaRPr lang="en-GB" sz="1050" dirty="0">
              <a:solidFill>
                <a:srgbClr val="1E4B9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40F4C93-6DA7-4D8C-9677-1ABFD64DBB3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70625" y="6440578"/>
            <a:ext cx="9662348" cy="28467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05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4F983CE-7E17-4509-ACDC-24E516927A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0625" y="1458820"/>
            <a:ext cx="7947807" cy="542512"/>
          </a:xfrm>
          <a:prstGeom prst="rect">
            <a:avLst/>
          </a:prstGeom>
          <a:noFill/>
        </p:spPr>
        <p:txBody>
          <a:bodyPr lIns="36000" tIns="144000" rIns="18000" bIns="360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baseline="0">
                <a:solidFill>
                  <a:srgbClr val="1E4B9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7040227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Business School">
            <a:extLst>
              <a:ext uri="{FF2B5EF4-FFF2-40B4-BE49-F238E27FC236}">
                <a16:creationId xmlns:a16="http://schemas.microsoft.com/office/drawing/2014/main" id="{9ECBE405-50F3-9DC4-21D8-103D495AE1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7" y="5855493"/>
            <a:ext cx="1715174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9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72494EA-133C-010F-7F32-98A8422E06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3" name="Picture 2" descr="The Open University Business School">
            <a:extLst>
              <a:ext uri="{FF2B5EF4-FFF2-40B4-BE49-F238E27FC236}">
                <a16:creationId xmlns:a16="http://schemas.microsoft.com/office/drawing/2014/main" id="{0E4D509B-745B-445D-686A-FBC70FD642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7" y="5855493"/>
            <a:ext cx="1715174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3018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 Chapter</a:t>
            </a:r>
          </a:p>
        </p:txBody>
      </p:sp>
      <p:pic>
        <p:nvPicPr>
          <p:cNvPr id="38" name="Picture 37" descr="Shape&#10;&#10;Description automatically generated with medium confidence">
            <a:extLst>
              <a:ext uri="{FF2B5EF4-FFF2-40B4-BE49-F238E27FC236}">
                <a16:creationId xmlns:a16="http://schemas.microsoft.com/office/drawing/2014/main" id="{2B25C514-5CFA-FD4E-BB21-038E4D8FF8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Sub-Content 01</a:t>
            </a:r>
          </a:p>
          <a:p>
            <a:pPr lvl="0"/>
            <a:r>
              <a:rPr lang="en-GB" dirty="0"/>
              <a:t>Sub-Content 02</a:t>
            </a:r>
          </a:p>
          <a:p>
            <a:pPr lvl="0"/>
            <a:r>
              <a:rPr lang="en-GB" dirty="0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3908543F-39C8-3FDA-CBB3-84FC94206A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Business School">
            <a:extLst>
              <a:ext uri="{FF2B5EF4-FFF2-40B4-BE49-F238E27FC236}">
                <a16:creationId xmlns:a16="http://schemas.microsoft.com/office/drawing/2014/main" id="{FACDF688-2F88-8DA5-1170-97FD0F19AD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7" y="5855493"/>
            <a:ext cx="1715174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54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email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C6BB43E-7657-B36B-FF0A-F805A2FB99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 descr="The Open University Business School">
            <a:extLst>
              <a:ext uri="{FF2B5EF4-FFF2-40B4-BE49-F238E27FC236}">
                <a16:creationId xmlns:a16="http://schemas.microsoft.com/office/drawing/2014/main" id="{B21A0FF0-25ED-8F78-2B77-09B3EF4E70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7" y="5855493"/>
            <a:ext cx="1715174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00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email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C92E1EE-0986-AEDC-C202-DFA17E61868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Business School">
            <a:extLst>
              <a:ext uri="{FF2B5EF4-FFF2-40B4-BE49-F238E27FC236}">
                <a16:creationId xmlns:a16="http://schemas.microsoft.com/office/drawing/2014/main" id="{FA54C251-9EE1-9AE4-2FFC-D7619D24AD4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7" y="5855493"/>
            <a:ext cx="1715174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37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3" name="Picture 2" descr="The Open University Business School">
            <a:extLst>
              <a:ext uri="{FF2B5EF4-FFF2-40B4-BE49-F238E27FC236}">
                <a16:creationId xmlns:a16="http://schemas.microsoft.com/office/drawing/2014/main" id="{F021E439-FE44-15C6-9858-9967AD9527A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7" y="5855493"/>
            <a:ext cx="1715174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3" name="Picture 2" descr="The Open University Business School">
            <a:extLst>
              <a:ext uri="{FF2B5EF4-FFF2-40B4-BE49-F238E27FC236}">
                <a16:creationId xmlns:a16="http://schemas.microsoft.com/office/drawing/2014/main" id="{1DC6FBC1-31B2-904B-78FC-0844A8FCC2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7" y="5855493"/>
            <a:ext cx="1715174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70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135300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161B3BB-13A6-8F07-69F3-28C1C681F2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</p:spTree>
    <p:extLst>
      <p:ext uri="{BB962C8B-B14F-4D97-AF65-F5344CB8AC3E}">
        <p14:creationId xmlns:p14="http://schemas.microsoft.com/office/powerpoint/2010/main" val="1298332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09CABD5-CEF8-7D40-AB55-829D55FD31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031637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BA357D1-B85B-5E43-48BE-75FF66F901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Business School">
            <a:extLst>
              <a:ext uri="{FF2B5EF4-FFF2-40B4-BE49-F238E27FC236}">
                <a16:creationId xmlns:a16="http://schemas.microsoft.com/office/drawing/2014/main" id="{22B718C0-34B5-7E3C-C238-4CFA4682AC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7" y="5855493"/>
            <a:ext cx="1715174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80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C71BB06-BC2B-503D-C100-C1D7CF6061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Business School">
            <a:extLst>
              <a:ext uri="{FF2B5EF4-FFF2-40B4-BE49-F238E27FC236}">
                <a16:creationId xmlns:a16="http://schemas.microsoft.com/office/drawing/2014/main" id="{C8AFE6A6-AB5E-52F5-F731-52A2C24F84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7" y="5855493"/>
            <a:ext cx="1715174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11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322950F0-F837-3643-8F3C-58187D933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50" charset="0"/>
                <a:cs typeface="Poppins" panose="00000500000000000000" pitchFamily="50" charset="0"/>
              </a:rPr>
              <a:t>‹#›</a:t>
            </a:fld>
            <a:endParaRPr lang="en-GB" sz="1500" dirty="0">
              <a:solidFill>
                <a:schemeClr val="bg1"/>
              </a:solidFill>
              <a:latin typeface="Poppins" panose="00000500000000000000" pitchFamily="50" charset="0"/>
              <a:cs typeface="Poppins" panose="00000500000000000000" pitchFamily="50" charset="0"/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Chapter name: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BE89543-A931-7E7D-70F4-0895930BED8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Chapter name: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17546-65F5-D39A-45B4-1695ACA947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675" y="5869939"/>
            <a:ext cx="1397318" cy="6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C03919D-ED94-85DD-1324-53A7CAE381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Business School">
            <a:extLst>
              <a:ext uri="{FF2B5EF4-FFF2-40B4-BE49-F238E27FC236}">
                <a16:creationId xmlns:a16="http://schemas.microsoft.com/office/drawing/2014/main" id="{3EEED946-5B90-E345-B455-42F6AEBB3D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7" y="5855493"/>
            <a:ext cx="1715174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20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BC1EA7DC-B02A-FE29-687A-390579C75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Business School">
            <a:extLst>
              <a:ext uri="{FF2B5EF4-FFF2-40B4-BE49-F238E27FC236}">
                <a16:creationId xmlns:a16="http://schemas.microsoft.com/office/drawing/2014/main" id="{D96EFBF4-8B5D-F667-9743-A384896308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7" y="5855493"/>
            <a:ext cx="1715174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04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email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0FC3A49A-8F27-4ABD-3E82-D19FBB8B20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pic>
        <p:nvPicPr>
          <p:cNvPr id="2" name="Picture 1" descr="The Open University Business School">
            <a:extLst>
              <a:ext uri="{FF2B5EF4-FFF2-40B4-BE49-F238E27FC236}">
                <a16:creationId xmlns:a16="http://schemas.microsoft.com/office/drawing/2014/main" id="{F4626A65-BC53-8294-7103-E80EA1F4F5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7" y="5855493"/>
            <a:ext cx="1715174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811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email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Business School">
            <a:extLst>
              <a:ext uri="{FF2B5EF4-FFF2-40B4-BE49-F238E27FC236}">
                <a16:creationId xmlns:a16="http://schemas.microsoft.com/office/drawing/2014/main" id="{DD15C598-0D0E-002A-6BDE-9A3DEA3C16D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7" y="5855493"/>
            <a:ext cx="1715174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64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email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Business School">
            <a:extLst>
              <a:ext uri="{FF2B5EF4-FFF2-40B4-BE49-F238E27FC236}">
                <a16:creationId xmlns:a16="http://schemas.microsoft.com/office/drawing/2014/main" id="{6042C05D-C8E9-1DAF-5BEA-8C9405587F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7" y="5855493"/>
            <a:ext cx="1715174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7815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email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Business School">
            <a:extLst>
              <a:ext uri="{FF2B5EF4-FFF2-40B4-BE49-F238E27FC236}">
                <a16:creationId xmlns:a16="http://schemas.microsoft.com/office/drawing/2014/main" id="{2F8DCD4F-BA45-BFCF-FFFB-388A2AAB9E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7" y="5855493"/>
            <a:ext cx="1715174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2294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email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 descr="The Open University Business School">
            <a:extLst>
              <a:ext uri="{FF2B5EF4-FFF2-40B4-BE49-F238E27FC236}">
                <a16:creationId xmlns:a16="http://schemas.microsoft.com/office/drawing/2014/main" id="{1752F156-6AFD-D43E-CAD9-60AC71EDD5F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7" y="5855493"/>
            <a:ext cx="1715174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610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25A71-A271-4897-1172-113DE7017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4AB9F-3F70-BCB5-0B9F-5B92A2A69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AC896D-8167-383A-3803-F15D94FAC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3104-C367-4407-8FB4-5A523D223D82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9E993-15D0-B05B-F88D-B3BFDC682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8589D-3589-8AE1-2F16-E6734B137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B49E-697E-46C8-8A82-7F01B3870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5791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6AD02-287C-6CD0-F6DA-A104A6AA7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68753-6CB5-605C-A229-0EEAC8A55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BBF03-0579-D94A-2F58-2634063E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3104-C367-4407-8FB4-5A523D223D82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28F50-09E9-9CE7-108C-1540BAFF3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24B97-90E9-DD89-FDF5-B5E013A6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B49E-697E-46C8-8A82-7F01B3870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46737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BBACC-E8C0-076B-1628-6CA7C9DD7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3A145-10D9-A9F3-B9A7-78817FB8B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4B973-F8D2-A429-CE9B-99937FB9A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3104-C367-4407-8FB4-5A523D223D82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CF1D0-ADBC-B7A7-0C0D-C3F6E5BA4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9E269-8AC4-560C-A799-3F77192F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B49E-697E-46C8-8A82-7F01B3870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89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ax, tool&#10;&#10;Description automatically generated">
            <a:extLst>
              <a:ext uri="{FF2B5EF4-FFF2-40B4-BE49-F238E27FC236}">
                <a16:creationId xmlns:a16="http://schemas.microsoft.com/office/drawing/2014/main" id="{331C3DB8-28FE-CD4A-AC01-87EE1020C5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2041E-0DC9-3E7F-44B9-646CEC3B9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780F7-A61D-8C17-4D73-ABBEC6BCF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ADF973-78B6-DD6F-E7EC-50E0376F7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E8A45-B328-D3E8-76E6-C4439E4CD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3104-C367-4407-8FB4-5A523D223D82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C15C0-446D-BD35-F343-A4371ADD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B4B247-7942-6051-315F-DF2402085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B49E-697E-46C8-8A82-7F01B3870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72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63EF-B27F-01FE-3A3C-AF5C9603D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522C8-E1FE-D786-224D-DA39902FC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55B62-98B4-90B4-FB4E-2D47700E78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835598-72DE-C566-6081-D43F8434E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C1589C-75FF-3A10-2D29-625E6C97D2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8BD524-148C-F49D-97E0-809580077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3104-C367-4407-8FB4-5A523D223D82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92AB35-3159-9205-7D98-B52DEFBC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CC30F5-C920-42CE-43C9-A56A0B107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B49E-697E-46C8-8A82-7F01B3870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7607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D1D4B-A883-80F2-403C-0814B4906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EAACF6-C4E4-5E79-E452-C09786AE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3104-C367-4407-8FB4-5A523D223D82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A6CFE-2D7B-34D3-9594-FB30CB5C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9D3BC7-12D2-C61F-3216-F445E3F2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B49E-697E-46C8-8A82-7F01B3870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9341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03FA5-AB4C-4AB2-B007-97FCE67EE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C4AD3-E13B-496F-87FC-6C8CECB7367D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2CA1D6-7B63-5675-79E5-86146B50E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8053A-B73E-A007-D709-0224E7803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BAE57-629D-4374-A1B6-9AA0689A5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235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37528-4312-EFF6-2D2F-02B51A05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76BED-A740-6251-4142-EEB6CCC35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EBC08-D497-B217-6721-FB36EE3EB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8FC06-5112-0252-DFEB-6F85DC19E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3104-C367-4407-8FB4-5A523D223D82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F1415F-118C-66ED-3A1A-56689700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8E016-3BBC-0481-4ABC-4E5A4CC5C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B49E-697E-46C8-8A82-7F01B3870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0563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D6935-7BCB-33D1-3A82-070931512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50835-C733-0017-9EE4-BF55A3E04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2EDA4-9B92-FD1F-FDD2-AA807A25A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CD5D42-D09C-5D61-F5E3-32D608BAE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3104-C367-4407-8FB4-5A523D223D82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82691-913F-A0C6-90B4-BF4506EB9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516C5-DDB9-371A-02F5-14428BAF8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B49E-697E-46C8-8A82-7F01B3870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223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72F8A-996C-10EE-5B37-FFA847DB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136DC-F5D8-2594-0261-36509D027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5F14-E512-DE0D-0363-F35E5863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3104-C367-4407-8FB4-5A523D223D82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78E00-5D0A-54A9-1354-AA0F7C54E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7E950-2A72-C689-6051-4736A20F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B49E-697E-46C8-8A82-7F01B3870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189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9B0AD4-0A4A-7513-7448-6B70A30C04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486E9-3944-E996-BF9C-C283A3CF1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B1684-3FBB-6F45-F289-E4BF6DFE4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3104-C367-4407-8FB4-5A523D223D82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B514B-CEEB-ECEF-CA6F-A32116F7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13CCA-4933-5D7B-88DF-9862E1C5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B49E-697E-46C8-8A82-7F01B3870D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3448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4BF4FA5-BC22-05C3-E069-B6D3DBC120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76032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Business School">
            <a:extLst>
              <a:ext uri="{FF2B5EF4-FFF2-40B4-BE49-F238E27FC236}">
                <a16:creationId xmlns:a16="http://schemas.microsoft.com/office/drawing/2014/main" id="{9ECBE405-50F3-9DC4-21D8-103D495AE1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7" y="5855493"/>
            <a:ext cx="1715174" cy="5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85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Business School">
            <a:extLst>
              <a:ext uri="{FF2B5EF4-FFF2-40B4-BE49-F238E27FC236}">
                <a16:creationId xmlns:a16="http://schemas.microsoft.com/office/drawing/2014/main" id="{1F4F2D87-F35D-20D8-C509-1A4C8EC58EF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7" y="5855493"/>
            <a:ext cx="1715174" cy="5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9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ax, tool, vector graphics&#10;&#10;Description automatically generated">
            <a:extLst>
              <a:ext uri="{FF2B5EF4-FFF2-40B4-BE49-F238E27FC236}">
                <a16:creationId xmlns:a16="http://schemas.microsoft.com/office/drawing/2014/main" id="{044E638D-6AD4-9B4C-B7A9-1F0500BFE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 Open University Business School">
            <a:extLst>
              <a:ext uri="{FF2B5EF4-FFF2-40B4-BE49-F238E27FC236}">
                <a16:creationId xmlns:a16="http://schemas.microsoft.com/office/drawing/2014/main" id="{8A122272-3337-7D23-2EE0-E8AD66186B4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7473" y="2160839"/>
            <a:ext cx="7796094" cy="25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1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0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theme" Target="../theme/theme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A8F9F-42A8-344E-BFDB-6B187AAC9728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E0D0-DB37-5740-9BD9-F5C7BF39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  <p:sldLayoutId id="214748399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120FC7-2871-ED7D-9596-2EE33570B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723936-AB8B-B9C2-AE84-BB385EEA6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08DA1-6EBC-2536-400B-5BD9A22C6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A8F9F-42A8-344E-BFDB-6B187AAC9728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1E701-5FA1-79A1-8498-57F978E85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06CB1-3B81-F78F-D005-EE1D92250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2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781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9" r:id="rId12"/>
    <p:sldLayoutId id="2147483842" r:id="rId13"/>
    <p:sldLayoutId id="2147483918" r:id="rId14"/>
    <p:sldLayoutId id="2147483843" r:id="rId15"/>
    <p:sldLayoutId id="2147483844" r:id="rId16"/>
    <p:sldLayoutId id="2147483845" r:id="rId17"/>
    <p:sldLayoutId id="2147483846" r:id="rId18"/>
    <p:sldLayoutId id="2147483847" r:id="rId19"/>
    <p:sldLayoutId id="2147483848" r:id="rId20"/>
    <p:sldLayoutId id="2147483849" r:id="rId21"/>
    <p:sldLayoutId id="2147483850" r:id="rId22"/>
    <p:sldLayoutId id="2147483851" r:id="rId23"/>
    <p:sldLayoutId id="2147483852" r:id="rId24"/>
    <p:sldLayoutId id="214748385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50A13-8E99-49E2-9165-C76685B082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456" y="226560"/>
            <a:ext cx="1117797" cy="57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2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3ED99F8-E22C-4D15-85F7-8D466F90469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910" y="200297"/>
            <a:ext cx="1083788" cy="55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2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402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  <p:sldLayoutId id="2147483973" r:id="rId17"/>
    <p:sldLayoutId id="2147483974" r:id="rId18"/>
    <p:sldLayoutId id="214748397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hyperlink" Target="http://www.open.ac.uk/blogs/FASSTEST/index.php/making-the-most-of-monitoring/" TargetMode="External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52.png"/><Relationship Id="rId5" Type="http://schemas.openxmlformats.org/officeDocument/2006/relationships/hyperlink" Target="https://www.qaa.ac.uk/quality-code" TargetMode="External"/><Relationship Id="rId4" Type="http://schemas.openxmlformats.org/officeDocument/2006/relationships/hyperlink" Target="https://openuniv.sharepoint.com/sites/units/lds/scholarship-exchange/Lists/projects/DispForm.aspx?ID=31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allan.mooney@open.ac.uk" TargetMode="External"/><Relationship Id="rId2" Type="http://schemas.openxmlformats.org/officeDocument/2006/relationships/hyperlink" Target="mailto:janette.wallace@open.ac.uk" TargetMode="Externa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univ.sharepoint.com/sites/units/lds/scholarship-exchange/SitePages/Cross-faculty-Scholarship-of-Monitoring.aspx" TargetMode="Externa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D965540-B66E-7357-57A1-5F854B8A8F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ED7D51C6-A180-8F07-AA54-C39024446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6551" y="618820"/>
            <a:ext cx="4387077" cy="2390193"/>
          </a:xfrm>
          <a:prstGeom prst="round1Rect">
            <a:avLst>
              <a:gd name="adj" fmla="val 28540"/>
            </a:avLst>
          </a:prstGeom>
          <a:solidFill>
            <a:srgbClr val="FFF4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4000" b="1" dirty="0">
                <a:solidFill>
                  <a:srgbClr val="060645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Cross-Faculty Scholarship of Monitoring</a:t>
            </a:r>
            <a:endParaRPr lang="en-GB" sz="40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20902D-E561-A5EB-B1A5-183F70BF85B5}"/>
              </a:ext>
            </a:extLst>
          </p:cNvPr>
          <p:cNvSpPr txBox="1"/>
          <p:nvPr/>
        </p:nvSpPr>
        <p:spPr>
          <a:xfrm>
            <a:off x="716551" y="3810000"/>
            <a:ext cx="4805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Janette Wallace and Allan Mooney</a:t>
            </a:r>
          </a:p>
          <a:p>
            <a:r>
              <a:rPr lang="en-GB" b="1" dirty="0">
                <a:solidFill>
                  <a:schemeClr val="bg1"/>
                </a:solidFill>
              </a:rPr>
              <a:t>April 24</a:t>
            </a:r>
          </a:p>
        </p:txBody>
      </p:sp>
    </p:spTree>
    <p:extLst>
      <p:ext uri="{BB962C8B-B14F-4D97-AF65-F5344CB8AC3E}">
        <p14:creationId xmlns:p14="http://schemas.microsoft.com/office/powerpoint/2010/main" val="286828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DDE6E16-2B80-6F43-7C7F-BC622BC34432}"/>
              </a:ext>
            </a:extLst>
          </p:cNvPr>
          <p:cNvSpPr txBox="1"/>
          <p:nvPr/>
        </p:nvSpPr>
        <p:spPr>
          <a:xfrm>
            <a:off x="3047260" y="3246553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8A27E1-5EFB-2BDF-99F4-BC6E23D02DB9}"/>
              </a:ext>
            </a:extLst>
          </p:cNvPr>
          <p:cNvSpPr txBox="1"/>
          <p:nvPr/>
        </p:nvSpPr>
        <p:spPr>
          <a:xfrm>
            <a:off x="4763919" y="217430"/>
            <a:ext cx="28242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Training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58141380-719B-EF2A-196A-88FF49F7557A}"/>
              </a:ext>
            </a:extLst>
          </p:cNvPr>
          <p:cNvSpPr/>
          <p:nvPr/>
        </p:nvSpPr>
        <p:spPr>
          <a:xfrm>
            <a:off x="7953360" y="3900994"/>
            <a:ext cx="4081669" cy="2425148"/>
          </a:xfrm>
          <a:prstGeom prst="wedgeEllipseCallout">
            <a:avLst>
              <a:gd name="adj1" fmla="val -71116"/>
              <a:gd name="adj2" fmla="val 158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There needs to be a follow-up session after having done some monitoring because it is not until you carry out the role you find there are many questions. 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0E6A082-9F3B-11E8-5327-9A1967EBE0C8}"/>
              </a:ext>
            </a:extLst>
          </p:cNvPr>
          <p:cNvSpPr/>
          <p:nvPr/>
        </p:nvSpPr>
        <p:spPr>
          <a:xfrm>
            <a:off x="61967" y="2073549"/>
            <a:ext cx="3848177" cy="1908311"/>
          </a:xfrm>
          <a:prstGeom prst="wedgeEllipseCallout">
            <a:avLst>
              <a:gd name="adj1" fmla="val 44433"/>
              <a:gd name="adj2" fmla="val 5547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0" i="0" dirty="0">
                <a:solidFill>
                  <a:srgbClr val="060645"/>
                </a:solidFill>
                <a:effectLst/>
                <a:latin typeface="Calibri" panose="020F0502020204030204" pitchFamily="34" charset="0"/>
              </a:rPr>
              <a:t>It would be helpful to provide guidance on using an appropriate tone with colleagues</a:t>
            </a:r>
            <a:endParaRPr lang="en-GB" sz="2200" dirty="0">
              <a:solidFill>
                <a:srgbClr val="060645"/>
              </a:solidFill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53C775CB-881B-8F1D-255B-FE93DA77C5F6}"/>
              </a:ext>
            </a:extLst>
          </p:cNvPr>
          <p:cNvSpPr/>
          <p:nvPr/>
        </p:nvSpPr>
        <p:spPr>
          <a:xfrm>
            <a:off x="151355" y="4120896"/>
            <a:ext cx="3786662" cy="1750000"/>
          </a:xfrm>
          <a:prstGeom prst="wedgeEllipseCallout">
            <a:avLst>
              <a:gd name="adj1" fmla="val 55305"/>
              <a:gd name="adj2" fmla="val 548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There could have been a little more in the way of examples/templates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6451222-0572-548A-40DB-6D0718E31333}"/>
              </a:ext>
            </a:extLst>
          </p:cNvPr>
          <p:cNvSpPr/>
          <p:nvPr/>
        </p:nvSpPr>
        <p:spPr>
          <a:xfrm>
            <a:off x="151355" y="81996"/>
            <a:ext cx="3140069" cy="1908311"/>
          </a:xfrm>
          <a:prstGeom prst="cloudCallout">
            <a:avLst>
              <a:gd name="adj1" fmla="val 53614"/>
              <a:gd name="adj2" fmla="val 4377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useful as a refresher as you tend to forget things.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6FADCEEF-5443-05DF-5627-F9772679120B}"/>
              </a:ext>
            </a:extLst>
          </p:cNvPr>
          <p:cNvSpPr/>
          <p:nvPr/>
        </p:nvSpPr>
        <p:spPr>
          <a:xfrm>
            <a:off x="7953359" y="159254"/>
            <a:ext cx="4081669" cy="3087299"/>
          </a:xfrm>
          <a:prstGeom prst="cloudCallout">
            <a:avLst>
              <a:gd name="adj1" fmla="val -41132"/>
              <a:gd name="adj2" fmla="val 60779"/>
            </a:avLst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Monitoring training can be generic but also needs to be targeted to the needs of discipline, qualification or module </a:t>
            </a:r>
            <a:endParaRPr lang="en-GB" sz="2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95A078-E23F-33DC-BD27-A412B50870DD}"/>
              </a:ext>
            </a:extLst>
          </p:cNvPr>
          <p:cNvSpPr txBox="1"/>
          <p:nvPr/>
        </p:nvSpPr>
        <p:spPr>
          <a:xfrm>
            <a:off x="2239617" y="6440557"/>
            <a:ext cx="690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 that these are a selection of qualitative responses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FDAA8A2-4AE2-26B8-853F-DE22ABEC4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411376"/>
              </p:ext>
            </p:extLst>
          </p:nvPr>
        </p:nvGraphicFramePr>
        <p:xfrm>
          <a:off x="4092746" y="1079898"/>
          <a:ext cx="3616043" cy="1518285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616043">
                  <a:extLst>
                    <a:ext uri="{9D8B030D-6E8A-4147-A177-3AD203B41FA5}">
                      <a16:colId xmlns:a16="http://schemas.microsoft.com/office/drawing/2014/main" val="321349081"/>
                    </a:ext>
                  </a:extLst>
                </a:gridCol>
              </a:tblGrid>
              <a:tr h="1454958">
                <a:tc>
                  <a:txBody>
                    <a:bodyPr/>
                    <a:lstStyle/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40% of monitors have completed the training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51% haven’t completed</a:t>
                      </a:r>
                    </a:p>
                    <a:p>
                      <a:pPr marL="342900" indent="-342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9% can’t remember</a:t>
                      </a:r>
                      <a:endParaRPr lang="en-GB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62428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4950F1F-C6B2-4BB4-F456-74CC5BB793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792490"/>
              </p:ext>
            </p:extLst>
          </p:nvPr>
        </p:nvGraphicFramePr>
        <p:xfrm>
          <a:off x="4238641" y="2863763"/>
          <a:ext cx="3470148" cy="2249805"/>
        </p:xfrm>
        <a:graphic>
          <a:graphicData uri="http://schemas.openxmlformats.org/drawingml/2006/table">
            <a:tbl>
              <a:tblPr/>
              <a:tblGrid>
                <a:gridCol w="3470148">
                  <a:extLst>
                    <a:ext uri="{9D8B030D-6E8A-4147-A177-3AD203B41FA5}">
                      <a16:colId xmlns:a16="http://schemas.microsoft.com/office/drawing/2014/main" val="3126146096"/>
                    </a:ext>
                  </a:extLst>
                </a:gridCol>
              </a:tblGrid>
              <a:tr h="97200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98% who completed training feel the training fully or somewhat equipped them.</a:t>
                      </a:r>
                    </a:p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2% felt it did not equip them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614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4623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C812E2-A484-C6E2-1F9A-804549729D7B}"/>
              </a:ext>
            </a:extLst>
          </p:cNvPr>
          <p:cNvSpPr txBox="1"/>
          <p:nvPr/>
        </p:nvSpPr>
        <p:spPr>
          <a:xfrm>
            <a:off x="4095559" y="513611"/>
            <a:ext cx="46525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Use of Categories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2CE0C7-F3F9-65D3-AF35-187E41191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" y="1757491"/>
            <a:ext cx="115347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19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C812E2-A484-C6E2-1F9A-804549729D7B}"/>
              </a:ext>
            </a:extLst>
          </p:cNvPr>
          <p:cNvSpPr txBox="1"/>
          <p:nvPr/>
        </p:nvSpPr>
        <p:spPr>
          <a:xfrm>
            <a:off x="4095559" y="513611"/>
            <a:ext cx="46525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Use of Categories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EEF15E-8480-DC79-7D64-BF1D73C2A631}"/>
              </a:ext>
            </a:extLst>
          </p:cNvPr>
          <p:cNvSpPr txBox="1"/>
          <p:nvPr/>
        </p:nvSpPr>
        <p:spPr>
          <a:xfrm>
            <a:off x="2239617" y="6440557"/>
            <a:ext cx="690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Note that these are a selection of qualitative responses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D107FD8A-825E-7F64-3791-B0D922C060B0}"/>
              </a:ext>
            </a:extLst>
          </p:cNvPr>
          <p:cNvSpPr/>
          <p:nvPr/>
        </p:nvSpPr>
        <p:spPr>
          <a:xfrm>
            <a:off x="4042777" y="1422675"/>
            <a:ext cx="3711473" cy="2167422"/>
          </a:xfrm>
          <a:prstGeom prst="wedgeEllipseCallout">
            <a:avLst>
              <a:gd name="adj1" fmla="val -5867"/>
              <a:gd name="adj2" fmla="val 702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 use the categories according to what seems to be required.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F21E3CE1-04C3-2634-E94C-23CFB9246EE5}"/>
              </a:ext>
            </a:extLst>
          </p:cNvPr>
          <p:cNvSpPr/>
          <p:nvPr/>
        </p:nvSpPr>
        <p:spPr>
          <a:xfrm>
            <a:off x="1577009" y="3983049"/>
            <a:ext cx="4518991" cy="2343093"/>
          </a:xfrm>
          <a:prstGeom prst="wedgeEllipseCallout">
            <a:avLst>
              <a:gd name="adj1" fmla="val 55305"/>
              <a:gd name="adj2" fmla="val 548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 feel that the 'requires further exploration' category puts me in a position where I am criticising my colleagues work, so I don't use it.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167D8257-073B-BE15-F33C-F5737B2A5FAA}"/>
              </a:ext>
            </a:extLst>
          </p:cNvPr>
          <p:cNvSpPr/>
          <p:nvPr/>
        </p:nvSpPr>
        <p:spPr>
          <a:xfrm>
            <a:off x="84590" y="371061"/>
            <a:ext cx="3711472" cy="2343093"/>
          </a:xfrm>
          <a:prstGeom prst="cloudCallout">
            <a:avLst>
              <a:gd name="adj1" fmla="val -2518"/>
              <a:gd name="adj2" fmla="val 10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Most tutors do a great job but very occasionally further exploration is called for.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B0097619-562A-8D3E-68C3-6D65A4FF58DA}"/>
              </a:ext>
            </a:extLst>
          </p:cNvPr>
          <p:cNvSpPr/>
          <p:nvPr/>
        </p:nvSpPr>
        <p:spPr>
          <a:xfrm>
            <a:off x="8640417" y="786801"/>
            <a:ext cx="3551583" cy="2803296"/>
          </a:xfrm>
          <a:prstGeom prst="cloudCallout">
            <a:avLst>
              <a:gd name="adj1" fmla="val -76961"/>
              <a:gd name="adj2" fmla="val 58923"/>
            </a:avLst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 use "requires further" only when I feel significant change is needed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499F5A9-18DE-D36C-C6E6-E489B63B8C23}"/>
              </a:ext>
            </a:extLst>
          </p:cNvPr>
          <p:cNvSpPr/>
          <p:nvPr/>
        </p:nvSpPr>
        <p:spPr>
          <a:xfrm>
            <a:off x="7580244" y="4133512"/>
            <a:ext cx="4240696" cy="193768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tutors I have monitored have all commented on student TMA scripts in different ways. No one way is better than another in general.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88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E00D83-FA2F-8E1E-046D-B05D464B1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7" y="1467390"/>
            <a:ext cx="11706225" cy="2905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75F6F0-5E9B-58CA-5E2C-46F432EAC96E}"/>
              </a:ext>
            </a:extLst>
          </p:cNvPr>
          <p:cNvSpPr txBox="1"/>
          <p:nvPr/>
        </p:nvSpPr>
        <p:spPr>
          <a:xfrm>
            <a:off x="4793143" y="513611"/>
            <a:ext cx="46525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/>
              <a:t>Disagreements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31F083-25D9-E8F8-D395-159A18AF396D}"/>
              </a:ext>
            </a:extLst>
          </p:cNvPr>
          <p:cNvSpPr txBox="1"/>
          <p:nvPr/>
        </p:nvSpPr>
        <p:spPr>
          <a:xfrm>
            <a:off x="3892613" y="4744279"/>
            <a:ext cx="6902765" cy="193899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Nearly a quarter who disagreed with the report did not take any action.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Is this reflective practice or disengagement with the process?</a:t>
            </a:r>
          </a:p>
        </p:txBody>
      </p:sp>
    </p:spTree>
    <p:extLst>
      <p:ext uri="{BB962C8B-B14F-4D97-AF65-F5344CB8AC3E}">
        <p14:creationId xmlns:p14="http://schemas.microsoft.com/office/powerpoint/2010/main" val="266240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C3B1FE-DAE6-9701-301C-2FA46D805714}"/>
              </a:ext>
            </a:extLst>
          </p:cNvPr>
          <p:cNvSpPr txBox="1"/>
          <p:nvPr/>
        </p:nvSpPr>
        <p:spPr>
          <a:xfrm>
            <a:off x="1011628" y="474157"/>
            <a:ext cx="7794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Dialogue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98E50CC-D6DE-5FA7-71C1-3E83ED398678}"/>
              </a:ext>
            </a:extLst>
          </p:cNvPr>
          <p:cNvSpPr/>
          <p:nvPr/>
        </p:nvSpPr>
        <p:spPr>
          <a:xfrm>
            <a:off x="436426" y="742116"/>
            <a:ext cx="2742569" cy="1600632"/>
          </a:xfrm>
          <a:prstGeom prst="wedgeRoundRectCallout">
            <a:avLst>
              <a:gd name="adj1" fmla="val 45392"/>
              <a:gd name="adj2" fmla="val 836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…..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 think a conversation would be much better 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C9CD36A4-E32B-5770-E395-18C91215D5AF}"/>
              </a:ext>
            </a:extLst>
          </p:cNvPr>
          <p:cNvSpPr/>
          <p:nvPr/>
        </p:nvSpPr>
        <p:spPr>
          <a:xfrm>
            <a:off x="4571999" y="3720230"/>
            <a:ext cx="7427935" cy="2663613"/>
          </a:xfrm>
          <a:prstGeom prst="cloudCallou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monitoring should be a dialogic process, encouraging collaborative discussion and feedback between ALs, monitors and line managers.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CC98040-E1A6-EC59-04F7-6AD13E70AAA5}"/>
              </a:ext>
            </a:extLst>
          </p:cNvPr>
          <p:cNvSpPr/>
          <p:nvPr/>
        </p:nvSpPr>
        <p:spPr>
          <a:xfrm>
            <a:off x="436426" y="3228052"/>
            <a:ext cx="4266230" cy="1908312"/>
          </a:xfrm>
          <a:prstGeom prst="wedgeEllipseCallout">
            <a:avLst>
              <a:gd name="adj1" fmla="val 30549"/>
              <a:gd name="adj2" fmla="val 80223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 would be good to have informal discussion about the monitoring process with other monitors.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EF9CB1FD-A352-A5EC-565C-65F82DB91236}"/>
              </a:ext>
            </a:extLst>
          </p:cNvPr>
          <p:cNvSpPr/>
          <p:nvPr/>
        </p:nvSpPr>
        <p:spPr>
          <a:xfrm>
            <a:off x="6638796" y="0"/>
            <a:ext cx="5500828" cy="3590227"/>
          </a:xfrm>
          <a:prstGeom prst="cloudCallout">
            <a:avLst>
              <a:gd name="adj1" fmla="val -75168"/>
              <a:gd name="adj2" fmla="val 23360"/>
            </a:avLst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 should be a conversation, not an appraisal. I always invite comments and discussion, but am rarely contacted. Monitoring should be about sharing good practice.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1381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88E80-B2B6-330A-F9A7-5FC523A2265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Key Points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ED24BC7-91AD-12C9-5C06-8E8790DE66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914" y="1062393"/>
            <a:ext cx="11498337" cy="47332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Char char="•"/>
            </a:pPr>
            <a:r>
              <a:rPr lang="en-GB" sz="2400" dirty="0">
                <a:solidFill>
                  <a:srgbClr val="060645"/>
                </a:solidFill>
                <a:latin typeface="Poppins"/>
                <a:cs typeface="Poppins"/>
              </a:rPr>
              <a:t>51% of respondents haven't completed monitor training</a:t>
            </a:r>
          </a:p>
          <a:p>
            <a:pPr marL="457200" indent="-457200">
              <a:buChar char="•"/>
            </a:pPr>
            <a:r>
              <a:rPr lang="en-GB" sz="2400" dirty="0">
                <a:solidFill>
                  <a:srgbClr val="060645"/>
                </a:solidFill>
                <a:latin typeface="Poppins"/>
                <a:cs typeface="Poppins"/>
              </a:rPr>
              <a:t>98% felt the </a:t>
            </a:r>
            <a:r>
              <a:rPr lang="en-GB" sz="2400" dirty="0">
                <a:solidFill>
                  <a:srgbClr val="060645"/>
                </a:solidFill>
                <a:latin typeface="Poppins"/>
                <a:cs typeface="Calibri"/>
              </a:rPr>
              <a:t>training fully or somewhat equipped them</a:t>
            </a:r>
          </a:p>
          <a:p>
            <a:pPr marL="457200" indent="-457200">
              <a:buChar char="•"/>
            </a:pPr>
            <a:r>
              <a:rPr lang="en-GB" sz="2400" dirty="0">
                <a:solidFill>
                  <a:srgbClr val="060645"/>
                </a:solidFill>
                <a:latin typeface="Poppins"/>
                <a:cs typeface="Poppins"/>
              </a:rPr>
              <a:t>More than a third of respondents are not convinced that monitoring enhances correspondence tuition and student experience but</a:t>
            </a:r>
            <a:endParaRPr lang="en-GB" sz="2400" dirty="0">
              <a:solidFill>
                <a:srgbClr val="060645"/>
              </a:solidFill>
              <a:latin typeface="Poppins"/>
              <a:cs typeface="Calibri"/>
            </a:endParaRPr>
          </a:p>
          <a:p>
            <a:pPr marL="457200" indent="-457200">
              <a:buChar char="•"/>
            </a:pPr>
            <a:r>
              <a:rPr lang="en-GB" sz="2400" dirty="0">
                <a:solidFill>
                  <a:srgbClr val="060645"/>
                </a:solidFill>
                <a:latin typeface="Poppins"/>
                <a:cs typeface="Poppins"/>
              </a:rPr>
              <a:t>94% feel that points raised are acted upon all or sometimes</a:t>
            </a:r>
          </a:p>
          <a:p>
            <a:pPr marL="457200" indent="-457200">
              <a:buChar char="•"/>
            </a:pPr>
            <a:r>
              <a:rPr lang="en-GB" sz="2400" dirty="0">
                <a:solidFill>
                  <a:srgbClr val="060645"/>
                </a:solidFill>
                <a:latin typeface="Poppins"/>
                <a:cs typeface="Poppins"/>
              </a:rPr>
              <a:t>89% read the reports extremely or carefully</a:t>
            </a:r>
          </a:p>
          <a:p>
            <a:pPr marL="457200" indent="-457200">
              <a:buChar char="•"/>
            </a:pPr>
            <a:r>
              <a:rPr lang="en-GB" sz="2400" dirty="0">
                <a:solidFill>
                  <a:srgbClr val="060645"/>
                </a:solidFill>
                <a:latin typeface="Poppins"/>
                <a:cs typeface="Poppins"/>
              </a:rPr>
              <a:t>4% never act on the points raised</a:t>
            </a:r>
          </a:p>
          <a:p>
            <a:pPr marL="457200" indent="-457200">
              <a:buChar char="•"/>
            </a:pPr>
            <a:r>
              <a:rPr lang="en-GB" sz="2400" dirty="0">
                <a:solidFill>
                  <a:srgbClr val="060645"/>
                </a:solidFill>
                <a:latin typeface="Poppins"/>
                <a:cs typeface="Poppins"/>
              </a:rPr>
              <a:t>Nearly a quarter who disagreed with the report did not take any action.</a:t>
            </a:r>
          </a:p>
          <a:p>
            <a:pPr marL="457200" indent="-457200">
              <a:buChar char="•"/>
            </a:pPr>
            <a:r>
              <a:rPr lang="en-GB" sz="2400" dirty="0">
                <a:latin typeface="Poppins"/>
                <a:cs typeface="Poppins"/>
              </a:rPr>
              <a:t>A conversion between monitor and </a:t>
            </a:r>
            <a:r>
              <a:rPr lang="en-GB" sz="2400" dirty="0" err="1">
                <a:latin typeface="Poppins"/>
                <a:cs typeface="Poppins"/>
              </a:rPr>
              <a:t>monitee</a:t>
            </a:r>
            <a:r>
              <a:rPr lang="en-GB" sz="2400" dirty="0">
                <a:latin typeface="Poppins"/>
                <a:cs typeface="Poppins"/>
              </a:rPr>
              <a:t> would be useful</a:t>
            </a:r>
            <a:endParaRPr lang="en-GB" sz="2400" dirty="0">
              <a:solidFill>
                <a:srgbClr val="060645"/>
              </a:solidFill>
              <a:latin typeface="Poppins"/>
              <a:cs typeface="Poppins"/>
            </a:endParaRPr>
          </a:p>
          <a:p>
            <a:pPr marL="457200" indent="-457200">
              <a:buChar char="•"/>
            </a:pPr>
            <a:endParaRPr lang="en-GB" sz="2400" i="1" dirty="0">
              <a:solidFill>
                <a:srgbClr val="060645"/>
              </a:solidFill>
              <a:latin typeface="Poppins"/>
              <a:cs typeface="Poppins"/>
            </a:endParaRPr>
          </a:p>
          <a:p>
            <a:pPr marL="457200" indent="-457200">
              <a:buChar char="•"/>
            </a:pPr>
            <a:endParaRPr lang="en-GB" sz="1800" i="1" dirty="0">
              <a:solidFill>
                <a:srgbClr val="FFFFFF"/>
              </a:solidFill>
              <a:latin typeface="Poppins"/>
              <a:cs typeface="Poppins"/>
            </a:endParaRPr>
          </a:p>
          <a:p>
            <a:pPr marL="457200" indent="-457200">
              <a:buChar char="•"/>
            </a:pPr>
            <a:endParaRPr lang="en-GB" sz="1800" i="1" dirty="0">
              <a:solidFill>
                <a:srgbClr val="FFFFFF"/>
              </a:solidFill>
              <a:latin typeface="Poppins"/>
              <a:cs typeface="Poppins"/>
            </a:endParaRPr>
          </a:p>
          <a:p>
            <a:pPr marL="457200" indent="-457200">
              <a:buChar char="•"/>
            </a:pPr>
            <a:endParaRPr lang="en-GB" sz="1800" b="1" i="1" dirty="0">
              <a:solidFill>
                <a:srgbClr val="FFFFFF"/>
              </a:solidFill>
              <a:latin typeface="Poppins"/>
              <a:cs typeface="Poppins"/>
            </a:endParaRPr>
          </a:p>
          <a:p>
            <a:pPr marL="457200" indent="-457200">
              <a:buChar char="•"/>
            </a:pPr>
            <a:endParaRPr lang="en-GB" sz="2800" dirty="0">
              <a:solidFill>
                <a:srgbClr val="FEFFFF"/>
              </a:solidFill>
              <a:latin typeface="Poppins"/>
              <a:cs typeface="Calibri"/>
            </a:endParaRPr>
          </a:p>
          <a:p>
            <a:pPr marL="457200" indent="-457200">
              <a:buChar char="•"/>
            </a:pPr>
            <a:endParaRPr lang="en-GB" sz="2800" dirty="0">
              <a:solidFill>
                <a:srgbClr val="FEFFFF"/>
              </a:solidFill>
              <a:latin typeface="Poppin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08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EF29AD9-94B5-6869-3D43-EBDBF75664AC}"/>
              </a:ext>
            </a:extLst>
          </p:cNvPr>
          <p:cNvSpPr txBox="1"/>
          <p:nvPr/>
        </p:nvSpPr>
        <p:spPr>
          <a:xfrm>
            <a:off x="476437" y="1252749"/>
            <a:ext cx="11059885" cy="407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Poppins"/>
                <a:ea typeface="Times New Roman" panose="02020603050405020304" pitchFamily="18" charset="0"/>
                <a:cs typeface="Poppins"/>
              </a:rPr>
              <a:t>Encourage the use of the two categories in the monitoring report </a:t>
            </a:r>
          </a:p>
          <a:p>
            <a:pPr marL="342900" indent="-342900">
              <a:lnSpc>
                <a:spcPct val="150000"/>
              </a:lnSpc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Poppins"/>
                <a:ea typeface="Times New Roman" panose="02020603050405020304" pitchFamily="18" charset="0"/>
                <a:cs typeface="Poppins"/>
              </a:rPr>
              <a:t>Encourage all </a:t>
            </a:r>
            <a:r>
              <a:rPr lang="en-GB" sz="2400" dirty="0" err="1">
                <a:latin typeface="Poppins"/>
                <a:ea typeface="Times New Roman" panose="02020603050405020304" pitchFamily="18" charset="0"/>
                <a:cs typeface="Poppins"/>
              </a:rPr>
              <a:t>monitees</a:t>
            </a:r>
            <a:r>
              <a:rPr lang="en-GB" sz="2400" dirty="0">
                <a:latin typeface="Poppins"/>
                <a:ea typeface="Times New Roman" panose="02020603050405020304" pitchFamily="18" charset="0"/>
                <a:cs typeface="Poppins"/>
              </a:rPr>
              <a:t> to read/act on monitoring reports</a:t>
            </a:r>
          </a:p>
          <a:p>
            <a:pPr marL="342900" indent="-342900">
              <a:lnSpc>
                <a:spcPct val="150000"/>
              </a:lnSpc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Poppins"/>
                <a:ea typeface="Times New Roman" panose="02020603050405020304" pitchFamily="18" charset="0"/>
                <a:cs typeface="Poppins"/>
              </a:rPr>
              <a:t>Support </a:t>
            </a:r>
            <a:r>
              <a:rPr lang="en-GB" sz="2400" dirty="0" err="1">
                <a:latin typeface="Poppins"/>
                <a:ea typeface="Times New Roman" panose="02020603050405020304" pitchFamily="18" charset="0"/>
                <a:cs typeface="Poppins"/>
              </a:rPr>
              <a:t>monitees</a:t>
            </a:r>
            <a:r>
              <a:rPr lang="en-GB" sz="2400" dirty="0">
                <a:latin typeface="Poppins"/>
                <a:ea typeface="Times New Roman" panose="02020603050405020304" pitchFamily="18" charset="0"/>
                <a:cs typeface="Poppins"/>
              </a:rPr>
              <a:t> to respond constructively and openly to feedback</a:t>
            </a:r>
          </a:p>
          <a:p>
            <a:pPr marL="342900" indent="-342900">
              <a:lnSpc>
                <a:spcPct val="150000"/>
              </a:lnSpc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Poppins"/>
                <a:ea typeface="Times New Roman" panose="02020603050405020304" pitchFamily="18" charset="0"/>
                <a:cs typeface="Poppins"/>
              </a:rPr>
              <a:t>Improve the dialogue between monitors and </a:t>
            </a:r>
            <a:r>
              <a:rPr lang="en-GB" sz="2400" dirty="0" err="1">
                <a:latin typeface="Poppins"/>
                <a:ea typeface="Times New Roman" panose="02020603050405020304" pitchFamily="18" charset="0"/>
                <a:cs typeface="Poppins"/>
              </a:rPr>
              <a:t>monitees</a:t>
            </a:r>
            <a:endParaRPr lang="en-GB" sz="2400" dirty="0">
              <a:latin typeface="Poppins"/>
              <a:ea typeface="Times New Roman" panose="02020603050405020304" pitchFamily="18" charset="0"/>
              <a:cs typeface="Poppins"/>
            </a:endParaRPr>
          </a:p>
          <a:p>
            <a:pPr marL="342900" indent="-342900">
              <a:lnSpc>
                <a:spcPct val="150000"/>
              </a:lnSpc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Poppins"/>
                <a:ea typeface="Times New Roman" panose="02020603050405020304" pitchFamily="18" charset="0"/>
                <a:cs typeface="Poppins"/>
              </a:rPr>
              <a:t>Increased dissemination across the university about the impact of the monitoring process on student experience</a:t>
            </a:r>
          </a:p>
          <a:p>
            <a:pPr marL="342900" indent="-342900">
              <a:lnSpc>
                <a:spcPct val="150000"/>
              </a:lnSpc>
              <a:spcAft>
                <a:spcPts val="257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Poppins"/>
                <a:ea typeface="Times New Roman" panose="02020603050405020304" pitchFamily="18" charset="0"/>
                <a:cs typeface="Poppins"/>
              </a:rPr>
              <a:t>Review and promote the content of the training.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30A84D-3B46-578E-9856-CE361A872A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1180" y="400157"/>
            <a:ext cx="10766703" cy="497161"/>
          </a:xfrm>
        </p:spPr>
        <p:txBody>
          <a:bodyPr/>
          <a:lstStyle/>
          <a:p>
            <a:r>
              <a:rPr lang="en-GB" sz="3200" b="1" dirty="0">
                <a:latin typeface="Poppins" panose="00000500000000000000" pitchFamily="2" charset="0"/>
                <a:cs typeface="Poppins" panose="00000500000000000000" pitchFamily="2" charset="0"/>
              </a:rPr>
              <a:t>Recommendations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2918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4A6B2A-8E9F-73F5-2DFF-E4961C57D3CF}"/>
              </a:ext>
            </a:extLst>
          </p:cNvPr>
          <p:cNvSpPr txBox="1"/>
          <p:nvPr/>
        </p:nvSpPr>
        <p:spPr>
          <a:xfrm>
            <a:off x="754862" y="984351"/>
            <a:ext cx="2991686" cy="6071203"/>
          </a:xfrm>
          <a:prstGeom prst="rect">
            <a:avLst/>
          </a:prstGeom>
          <a:noFill/>
        </p:spPr>
        <p:txBody>
          <a:bodyPr wrap="square" lIns="29326" tIns="14663" rIns="29326" bIns="14663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9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Aims and Scope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7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7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Quality of Teaching</a:t>
            </a: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; monitoring should be used as an opportunity to improve module content and feed into the curriculum.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7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Professional Development </a:t>
            </a: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(consistency of marking, quality of feedback and teaching delivery); monitoring should be a dialogic process, encouraging collaborative discussion and feedback between ALs, monitors and line managers.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7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Validation of Assessment Scores</a:t>
            </a: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; monitoring should benchmark AL's scores and, when used alongside suitable analytics tools, should provide a clear picture to module teams of the grading distribution within their cohort of ALs.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9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Introduction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7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/>
              <a:ea typeface="+mn-ea"/>
              <a:cs typeface="Poppi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lt"/>
                <a:cs typeface="Poppins"/>
              </a:rPr>
              <a:t>The UK Quality Code for Higher Education explicitly </a:t>
            </a:r>
            <a:r>
              <a:rPr kumimoji="0" lang="en-GB" sz="8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refers to the need for Assessment and feedback to be “purposeful and supports the learning process” (QAA, 2018).  </a:t>
            </a:r>
            <a:endParaRPr kumimoji="0" lang="en-GB" sz="5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lt"/>
              <a:cs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lt"/>
                <a:cs typeface="Poppins" panose="00000500000000000000" pitchFamily="2" charset="0"/>
              </a:rPr>
              <a:t>Students and staff benefit from monitoring.  The university uses monitoring as part of its quality assurance processes, and module teams benefit from observing how assessments are interpreted and marked.  </a:t>
            </a:r>
            <a:endParaRPr kumimoji="0" lang="en-GB" sz="7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Calibri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lt"/>
                <a:cs typeface="Poppins"/>
              </a:rPr>
              <a:t> </a:t>
            </a:r>
            <a:r>
              <a:rPr kumimoji="0" lang="en-US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 </a:t>
            </a:r>
            <a:endParaRPr kumimoji="0" lang="en-GB" sz="5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Previous scholarship work had:</a:t>
            </a:r>
            <a:endParaRPr kumimoji="0" lang="en-GB" sz="5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Calibri"/>
              <a:cs typeface="Poppins"/>
            </a:endParaRPr>
          </a:p>
          <a:p>
            <a:pPr marL="91640" marR="0" lvl="0" indent="-91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lt"/>
                <a:cs typeface="Poppins"/>
              </a:rPr>
              <a:t>explored the </a:t>
            </a:r>
            <a:r>
              <a:rPr kumimoji="0" lang="en-GB" sz="8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experiences of monitors and </a:t>
            </a: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identified both good and bad practices </a:t>
            </a:r>
            <a:endParaRPr kumimoji="0" lang="en-GB" sz="5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/>
              <a:ea typeface="Calibri"/>
              <a:cs typeface="Poppins"/>
            </a:endParaRPr>
          </a:p>
          <a:p>
            <a:pPr marL="91640" marR="0" lvl="0" indent="-91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recommended clearer guidance to monitors and </a:t>
            </a: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lt"/>
                <a:cs typeface="Poppins"/>
              </a:rPr>
              <a:t> mandatory </a:t>
            </a:r>
            <a:r>
              <a:rPr kumimoji="0" lang="en-GB" sz="8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training</a:t>
            </a:r>
            <a:endParaRPr kumimoji="0" lang="en-GB" sz="5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91640" marR="0" lvl="0" indent="-91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lt"/>
                <a:cs typeface="Poppins"/>
              </a:rPr>
              <a:t>identified </a:t>
            </a:r>
            <a:r>
              <a:rPr kumimoji="0" lang="en-GB" sz="8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changes to the management of monitoring reports</a:t>
            </a:r>
            <a:endParaRPr kumimoji="0" lang="en-GB" sz="89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91640" marR="0" lvl="0" indent="-916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+mn-lt"/>
                <a:cs typeface="Poppins"/>
              </a:rPr>
              <a:t>suggested a website that </a:t>
            </a:r>
            <a:r>
              <a:rPr kumimoji="0" lang="en-GB" sz="8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contained relevant training resources and content aimed at promoting good practice (</a:t>
            </a:r>
            <a:r>
              <a:rPr kumimoji="0" lang="en-GB" sz="898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Neiland</a:t>
            </a:r>
            <a:r>
              <a:rPr kumimoji="0" lang="en-GB" sz="8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, 2020, Pike et al, 2016, </a:t>
            </a:r>
            <a:r>
              <a:rPr kumimoji="0" lang="en-GB" sz="898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Tatlow</a:t>
            </a:r>
            <a:r>
              <a:rPr kumimoji="0" lang="en-GB" sz="89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-Golden, 2020).  </a:t>
            </a:r>
            <a:r>
              <a:rPr kumimoji="0" lang="en-US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 </a:t>
            </a:r>
            <a:endParaRPr kumimoji="0" lang="en-GB" sz="5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9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Method</a:t>
            </a:r>
            <a:endParaRPr kumimoji="0" lang="en-GB" sz="898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7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A large-scale survey of Monitors and </a:t>
            </a:r>
            <a:r>
              <a:rPr kumimoji="0" lang="en-GB" sz="7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Monitees</a:t>
            </a: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took place with 248 respondents from all faculties.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7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7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7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7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CCD913-7733-ED84-7E90-99D440DF1FF6}"/>
              </a:ext>
            </a:extLst>
          </p:cNvPr>
          <p:cNvSpPr txBox="1"/>
          <p:nvPr/>
        </p:nvSpPr>
        <p:spPr>
          <a:xfrm>
            <a:off x="4265344" y="987469"/>
            <a:ext cx="3047372" cy="6466631"/>
          </a:xfrm>
          <a:prstGeom prst="rect">
            <a:avLst/>
          </a:prstGeom>
          <a:noFill/>
        </p:spPr>
        <p:txBody>
          <a:bodyPr wrap="square" lIns="29326" tIns="14663" rIns="29326" bIns="14663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9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Feedback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98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9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Findings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09968" marR="0" lvl="0" indent="-10996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257"/>
              </a:spcAft>
              <a:buClrTx/>
              <a:buSzTx/>
              <a:buFont typeface="Symbol" panose="05050102010706020507" pitchFamily="18" charset="2"/>
              <a:buChar char=""/>
              <a:tabLst>
                <a:tab pos="146624" algn="l"/>
              </a:tabLst>
              <a:defRPr/>
            </a:pPr>
            <a:r>
              <a:rPr kumimoji="0" lang="en-GB" sz="77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/>
                <a:cs typeface="Poppins"/>
              </a:rPr>
              <a:t>There was a disconnect between the impact of monitoring on correspondence tuition and thus student experience, in ALs surveyed</a:t>
            </a:r>
          </a:p>
          <a:p>
            <a:pPr marL="109968" marR="0" lvl="0" indent="-10996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257"/>
              </a:spcAft>
              <a:buClrTx/>
              <a:buSzTx/>
              <a:buFont typeface="Symbol" panose="05050102010706020507" pitchFamily="18" charset="2"/>
              <a:buChar char=""/>
              <a:tabLst>
                <a:tab pos="146624" algn="l"/>
              </a:tabLst>
              <a:defRPr/>
            </a:pPr>
            <a:r>
              <a:rPr kumimoji="0" lang="en-GB" sz="77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/>
                <a:cs typeface="Poppins"/>
              </a:rPr>
              <a:t>ALs felt there was no impact of monitoring but monitors said their monitoring reports were being read and actions were taken. </a:t>
            </a:r>
            <a:r>
              <a:rPr kumimoji="0" lang="en-GB" sz="77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/>
                <a:cs typeface="Poppins"/>
              </a:rPr>
              <a:t>Monitees</a:t>
            </a:r>
            <a:r>
              <a:rPr kumimoji="0" lang="en-GB" sz="77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/>
                <a:cs typeface="Poppins"/>
              </a:rPr>
              <a:t> changed their practice as a result of monitoring </a:t>
            </a:r>
            <a:endParaRPr kumimoji="0" lang="en-GB" sz="77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109968" marR="0" lvl="0" indent="-10996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257"/>
              </a:spcAft>
              <a:buClrTx/>
              <a:buSzTx/>
              <a:buFont typeface="Symbol" panose="05050102010706020507" pitchFamily="18" charset="2"/>
              <a:buChar char=""/>
              <a:tabLst>
                <a:tab pos="146624" algn="l"/>
              </a:tabLst>
              <a:defRPr/>
            </a:pPr>
            <a:r>
              <a:rPr kumimoji="0" lang="en-GB" sz="77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/>
                <a:cs typeface="Poppins"/>
              </a:rPr>
              <a:t>Many ALs have taken part in the training but some cannot remember doing so</a:t>
            </a:r>
          </a:p>
          <a:p>
            <a:pPr marL="109968" marR="0" lvl="0" indent="-10996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257"/>
              </a:spcAft>
              <a:buClrTx/>
              <a:buSzTx/>
              <a:buFont typeface="Symbol" panose="05050102010706020507" pitchFamily="18" charset="2"/>
              <a:buChar char=""/>
              <a:tabLst>
                <a:tab pos="146624" algn="l"/>
              </a:tabLst>
              <a:defRPr/>
            </a:pPr>
            <a:r>
              <a:rPr kumimoji="0" lang="en-GB" sz="77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/>
                <a:cs typeface="Poppins"/>
              </a:rPr>
              <a:t>Training could be revamped/enhanced and repeated</a:t>
            </a:r>
          </a:p>
          <a:p>
            <a:pPr marL="109968" marR="0" lvl="0" indent="-10996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257"/>
              </a:spcAft>
              <a:buClrTx/>
              <a:buSzTx/>
              <a:buFont typeface="Symbol" panose="05050102010706020507" pitchFamily="18" charset="2"/>
              <a:buChar char=""/>
              <a:tabLst>
                <a:tab pos="146624" algn="l"/>
              </a:tabLst>
              <a:defRPr/>
            </a:pPr>
            <a:r>
              <a:rPr kumimoji="0" lang="en-GB" sz="77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/>
                <a:cs typeface="Poppins"/>
              </a:rPr>
              <a:t>Support/further research is needed to support monitors to use both categories in their monitoring report (Meets/exceeds requirements and requires further exploration). </a:t>
            </a:r>
          </a:p>
          <a:p>
            <a:pPr marL="109968" marR="0" lvl="0" indent="-10996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257"/>
              </a:spcAft>
              <a:buClrTx/>
              <a:buSzTx/>
              <a:buFont typeface="Symbol" panose="05050102010706020507" pitchFamily="18" charset="2"/>
              <a:buChar char=""/>
              <a:tabLst>
                <a:tab pos="146624" algn="l"/>
              </a:tabLst>
              <a:defRPr/>
            </a:pPr>
            <a:r>
              <a:rPr kumimoji="0" lang="en-GB" sz="77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/>
                <a:cs typeface="Poppins"/>
              </a:rPr>
              <a:t>Support should be offered so that all </a:t>
            </a:r>
            <a:r>
              <a:rPr kumimoji="0" lang="en-GB" sz="77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/>
                <a:cs typeface="Poppins"/>
              </a:rPr>
              <a:t>monitees</a:t>
            </a:r>
            <a:r>
              <a:rPr kumimoji="0" lang="en-GB" sz="77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/>
                <a:cs typeface="Poppins"/>
              </a:rPr>
              <a:t> read/act on their monitoring reports.</a:t>
            </a:r>
          </a:p>
          <a:p>
            <a:pPr marL="109968" marR="0" lvl="0" indent="-109968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257"/>
              </a:spcAft>
              <a:buClrTx/>
              <a:buSzTx/>
              <a:buFont typeface="Symbol" panose="05050102010706020507" pitchFamily="18" charset="2"/>
              <a:buChar char=""/>
              <a:tabLst>
                <a:tab pos="146624" algn="l"/>
              </a:tabLst>
              <a:defRPr/>
            </a:pPr>
            <a:r>
              <a:rPr kumimoji="0" lang="en-GB" sz="77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/>
                <a:cs typeface="Poppins"/>
              </a:rPr>
              <a:t>Support/alternative avenue is needed to allow conversations between monitor/</a:t>
            </a:r>
            <a:r>
              <a:rPr kumimoji="0" lang="en-GB" sz="77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/>
                <a:cs typeface="Poppins"/>
              </a:rPr>
              <a:t>monitee</a:t>
            </a:r>
            <a:r>
              <a:rPr kumimoji="0" lang="en-GB" sz="77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/>
                <a:cs typeface="Poppins"/>
              </a:rPr>
              <a:t> and/or for </a:t>
            </a:r>
            <a:r>
              <a:rPr kumimoji="0" lang="en-GB" sz="770" b="0" i="0" u="none" strike="noStrike" kern="1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/>
                <a:cs typeface="Poppins"/>
              </a:rPr>
              <a:t>monitees</a:t>
            </a:r>
            <a:r>
              <a:rPr kumimoji="0" lang="en-GB" sz="77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Calibri"/>
                <a:cs typeface="Poppins"/>
              </a:rPr>
              <a:t> to feedback when they disagree with a monitoring report. </a:t>
            </a:r>
            <a:endParaRPr kumimoji="0" lang="en-GB" sz="77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26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25350C-3833-63D8-A8F6-F965BDBE097F}"/>
              </a:ext>
            </a:extLst>
          </p:cNvPr>
          <p:cNvSpPr txBox="1"/>
          <p:nvPr/>
        </p:nvSpPr>
        <p:spPr>
          <a:xfrm>
            <a:off x="8268274" y="3185687"/>
            <a:ext cx="3168864" cy="2294528"/>
          </a:xfrm>
          <a:prstGeom prst="rect">
            <a:avLst/>
          </a:prstGeom>
          <a:noFill/>
        </p:spPr>
        <p:txBody>
          <a:bodyPr wrap="square" lIns="29326" tIns="14663" rIns="29326" bIns="14663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9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Recommendations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109968" marR="0" lvl="0" indent="-10996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Times New Roman" panose="02020603050405020304" pitchFamily="18" charset="0"/>
                <a:cs typeface="Poppins"/>
              </a:rPr>
              <a:t>Use of the two new categories in the monitoring report to be encouraged</a:t>
            </a:r>
          </a:p>
          <a:p>
            <a:pPr marL="109968" marR="0" lvl="0" indent="-10996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Times New Roman" panose="02020603050405020304" pitchFamily="18" charset="0"/>
                <a:cs typeface="Poppins"/>
              </a:rPr>
              <a:t>Encourage all </a:t>
            </a:r>
            <a:r>
              <a:rPr kumimoji="0" lang="en-GB" sz="7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Times New Roman" panose="02020603050405020304" pitchFamily="18" charset="0"/>
                <a:cs typeface="Poppins"/>
              </a:rPr>
              <a:t>monitees</a:t>
            </a: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Times New Roman" panose="02020603050405020304" pitchFamily="18" charset="0"/>
                <a:cs typeface="Poppins"/>
              </a:rPr>
              <a:t> to read/act on monitoring reports</a:t>
            </a:r>
          </a:p>
          <a:p>
            <a:pPr marL="109968" marR="0" lvl="0" indent="-10996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Times New Roman" panose="02020603050405020304" pitchFamily="18" charset="0"/>
                <a:cs typeface="Poppins"/>
              </a:rPr>
              <a:t>Support </a:t>
            </a:r>
            <a:r>
              <a:rPr kumimoji="0" lang="en-GB" sz="7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Times New Roman" panose="02020603050405020304" pitchFamily="18" charset="0"/>
                <a:cs typeface="Poppins"/>
              </a:rPr>
              <a:t>monitees</a:t>
            </a: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Times New Roman" panose="02020603050405020304" pitchFamily="18" charset="0"/>
                <a:cs typeface="Poppins"/>
              </a:rPr>
              <a:t> to respond constructively and openly to negative feedback</a:t>
            </a:r>
          </a:p>
          <a:p>
            <a:pPr marL="109968" marR="0" lvl="0" indent="-10996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Times New Roman" panose="02020603050405020304" pitchFamily="18" charset="0"/>
                <a:cs typeface="Poppins"/>
              </a:rPr>
              <a:t>Improve the dialogue between monitors and </a:t>
            </a:r>
            <a:r>
              <a:rPr kumimoji="0" lang="en-GB" sz="7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Times New Roman" panose="02020603050405020304" pitchFamily="18" charset="0"/>
                <a:cs typeface="Poppins"/>
              </a:rPr>
              <a:t>monitees</a:t>
            </a: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Times New Roman" panose="02020603050405020304" pitchFamily="18" charset="0"/>
                <a:cs typeface="Poppins"/>
              </a:rPr>
              <a:t> before, during and after the monitoring process</a:t>
            </a:r>
          </a:p>
          <a:p>
            <a:pPr marL="109968" marR="0" lvl="0" indent="-10996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Times New Roman" panose="02020603050405020304" pitchFamily="18" charset="0"/>
                <a:cs typeface="Poppins"/>
              </a:rPr>
              <a:t>Increased dissemination across the university about the impact of the monitoring process on student experience</a:t>
            </a:r>
          </a:p>
          <a:p>
            <a:pPr marL="109968" marR="0" lvl="0" indent="-10996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Times New Roman" panose="02020603050405020304" pitchFamily="18" charset="0"/>
                <a:cs typeface="Poppins"/>
              </a:rPr>
              <a:t>Review and revamp the content of the training provided for new and experienced monitors</a:t>
            </a:r>
          </a:p>
          <a:p>
            <a:pPr marL="109968" marR="0" lvl="0" indent="-10996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/>
                <a:ea typeface="Times New Roman" panose="02020603050405020304" pitchFamily="18" charset="0"/>
                <a:cs typeface="Poppins"/>
              </a:rPr>
              <a:t>Enhance the communication and promotion of the training available.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7BF292-D661-83B2-5CF9-B6D4768092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2" r="896"/>
          <a:stretch/>
        </p:blipFill>
        <p:spPr>
          <a:xfrm>
            <a:off x="8306222" y="2048694"/>
            <a:ext cx="3101733" cy="1136993"/>
          </a:xfrm>
          <a:prstGeom prst="rect">
            <a:avLst/>
          </a:prstGeom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BABBF49D-18AF-5338-CD2C-CF53D8DEE25C}"/>
              </a:ext>
            </a:extLst>
          </p:cNvPr>
          <p:cNvSpPr/>
          <p:nvPr/>
        </p:nvSpPr>
        <p:spPr>
          <a:xfrm>
            <a:off x="5985694" y="1628619"/>
            <a:ext cx="1724583" cy="1102717"/>
          </a:xfrm>
          <a:prstGeom prst="cloudCallout">
            <a:avLst>
              <a:gd name="adj1" fmla="val -53080"/>
              <a:gd name="adj2" fmla="val 74996"/>
            </a:avLst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“I've been able to give tips and advice to newer ALs on how they provide feedback …Also I've had some good tips and ideas when I have been monitored.”</a:t>
            </a:r>
            <a:endParaRPr kumimoji="0" lang="en-GB" sz="7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DA29FC80-6224-FB9B-7B58-1F149122BA90}"/>
              </a:ext>
            </a:extLst>
          </p:cNvPr>
          <p:cNvSpPr/>
          <p:nvPr/>
        </p:nvSpPr>
        <p:spPr>
          <a:xfrm>
            <a:off x="4327789" y="1872561"/>
            <a:ext cx="1485182" cy="753668"/>
          </a:xfrm>
          <a:prstGeom prst="wedgeEllipseCallout">
            <a:avLst>
              <a:gd name="adj1" fmla="val 55305"/>
              <a:gd name="adj2" fmla="val 54861"/>
            </a:avLst>
          </a:prstGeom>
          <a:solidFill>
            <a:schemeClr val="accent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“I have had ALs contact me and say they have changed their practice for the better following feedback.” </a:t>
            </a:r>
            <a:endParaRPr kumimoji="0" lang="en-GB" sz="7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51D19726-4E15-0BB4-609F-7DFA33593200}"/>
              </a:ext>
            </a:extLst>
          </p:cNvPr>
          <p:cNvSpPr/>
          <p:nvPr/>
        </p:nvSpPr>
        <p:spPr>
          <a:xfrm>
            <a:off x="6201503" y="2788731"/>
            <a:ext cx="1353693" cy="793913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7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“A </a:t>
            </a:r>
            <a:r>
              <a:rPr kumimoji="0" lang="en-GB" sz="77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monitee</a:t>
            </a:r>
            <a:r>
              <a:rPr kumimoji="0" lang="en-GB" sz="77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acted on a suggestion I made to include clearer feed forward.” </a:t>
            </a:r>
            <a:endParaRPr kumimoji="0" lang="en-GB" sz="77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52590419-0B3A-3546-9DA9-3AD5F9FDC83D}"/>
              </a:ext>
            </a:extLst>
          </p:cNvPr>
          <p:cNvSpPr/>
          <p:nvPr/>
        </p:nvSpPr>
        <p:spPr>
          <a:xfrm>
            <a:off x="4301819" y="1150871"/>
            <a:ext cx="1363511" cy="661858"/>
          </a:xfrm>
          <a:prstGeom prst="wedgeEllipseCallout">
            <a:avLst>
              <a:gd name="adj1" fmla="val 55305"/>
              <a:gd name="adj2" fmla="val 548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“There could have been a little more in the way of examples/templates.”</a:t>
            </a:r>
            <a:endParaRPr kumimoji="0" lang="en-GB" sz="7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E49BFE64-662F-B472-8EE5-2247EB2FE33B}"/>
              </a:ext>
            </a:extLst>
          </p:cNvPr>
          <p:cNvSpPr/>
          <p:nvPr/>
        </p:nvSpPr>
        <p:spPr>
          <a:xfrm>
            <a:off x="5850265" y="966761"/>
            <a:ext cx="1629413" cy="661858"/>
          </a:xfrm>
          <a:prstGeom prst="wedgeEllipse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“It would be good to have informal discussion about the monitoring process with other monitors.”</a:t>
            </a:r>
            <a:endParaRPr kumimoji="0" lang="en-GB" sz="7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035784-F89A-B469-2287-6C095346933F}"/>
              </a:ext>
            </a:extLst>
          </p:cNvPr>
          <p:cNvSpPr txBox="1"/>
          <p:nvPr/>
        </p:nvSpPr>
        <p:spPr>
          <a:xfrm>
            <a:off x="8306222" y="5480215"/>
            <a:ext cx="3221749" cy="163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9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References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7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7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Nieland</a:t>
            </a:r>
            <a:r>
              <a:rPr kumimoji="0" lang="en-GB" sz="57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, S. (2020) Making the most of monitoring.  </a:t>
            </a:r>
            <a:r>
              <a:rPr kumimoji="0" lang="en-GB" sz="577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hlinkClick r:id="rId3"/>
              </a:rPr>
              <a:t>http://www.open.ac.uk/blogs/FASSTEST/index.php/making-the-most-of-monitoring/</a:t>
            </a:r>
            <a:r>
              <a:rPr kumimoji="0" lang="en-GB" sz="57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(accessed 11 June 2021)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7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Pike et al (2016).TMA Monitoring: Good practice and training. </a:t>
            </a:r>
            <a:r>
              <a:rPr kumimoji="0" lang="en-GB" sz="577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hlinkClick r:id="rId4"/>
              </a:rPr>
              <a:t>https://openuniv.sharepoint.com/sites/units/lds/scholarship-exchange/Lists/projects/DispForm.aspx?ID=312</a:t>
            </a:r>
            <a:r>
              <a:rPr kumimoji="0" lang="en-GB" sz="57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(accessed 14 June 2021).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7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Tatlow</a:t>
            </a:r>
            <a:r>
              <a:rPr kumimoji="0" lang="en-GB" sz="57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-Golden, M. (2020) E102 Monitoring Project, informal communication.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257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7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QAA (2018)  </a:t>
            </a:r>
            <a:r>
              <a:rPr kumimoji="0" lang="en-GB" sz="577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  <a:hlinkClick r:id="rId5"/>
              </a:rPr>
              <a:t>https://www.qaa.ac.uk/quality-code</a:t>
            </a:r>
            <a:r>
              <a:rPr kumimoji="0" lang="en-GB" sz="57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(accessed 11 June 2021)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7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7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7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7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7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7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AE9ED65D-A1EF-210A-33CE-A9972CBBBC09}"/>
              </a:ext>
            </a:extLst>
          </p:cNvPr>
          <p:cNvSpPr/>
          <p:nvPr/>
        </p:nvSpPr>
        <p:spPr>
          <a:xfrm>
            <a:off x="4483257" y="2788731"/>
            <a:ext cx="1000634" cy="444482"/>
          </a:xfrm>
          <a:prstGeom prst="wedgeEllipseCallout">
            <a:avLst>
              <a:gd name="adj1" fmla="val 11537"/>
              <a:gd name="adj2" fmla="val 107609"/>
            </a:avLst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29326" tIns="14663" rIns="29326" bIns="14663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  <a:r>
              <a:rPr kumimoji="0" lang="en-GB" sz="77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Arial"/>
              </a:rPr>
              <a:t>I have given more praise.”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4A7C1B-4D8C-D94E-CB7C-3BE2D9A1E5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739" y="159507"/>
            <a:ext cx="1462557" cy="47503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2D62C7A-4574-2553-3D2F-49954B0BA667}"/>
              </a:ext>
            </a:extLst>
          </p:cNvPr>
          <p:cNvSpPr txBox="1"/>
          <p:nvPr/>
        </p:nvSpPr>
        <p:spPr>
          <a:xfrm>
            <a:off x="8268425" y="954827"/>
            <a:ext cx="3259546" cy="1030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98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Conclusion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7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 majority of monitors surveyed agreed that monitoring did enhance the student experience. There was, however, a lack of agreement on where best to raise concerns with a monitoring report if a </a:t>
            </a:r>
            <a:r>
              <a:rPr kumimoji="0" lang="en-GB" sz="77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monitee</a:t>
            </a:r>
            <a:r>
              <a:rPr kumimoji="0" lang="en-GB" sz="7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disagreed with the comments made. Below are the recommendations that will be taken forward from this study.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550D0A-BE8C-9154-5A0E-42C2779877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065" y="5960897"/>
            <a:ext cx="2929483" cy="847619"/>
          </a:xfrm>
          <a:prstGeom prst="rect">
            <a:avLst/>
          </a:prstGeom>
        </p:spPr>
      </p:pic>
      <p:pic>
        <p:nvPicPr>
          <p:cNvPr id="7" name="Picture 6" descr="Image">
            <a:extLst>
              <a:ext uri="{FF2B5EF4-FFF2-40B4-BE49-F238E27FC236}">
                <a16:creationId xmlns:a16="http://schemas.microsoft.com/office/drawing/2014/main" id="{4C994728-5887-4FEF-6CE5-F7000C7FE9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5650" y="101029"/>
            <a:ext cx="653974" cy="65412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37024F4-C339-E478-871C-8FD75131ED9A}"/>
              </a:ext>
            </a:extLst>
          </p:cNvPr>
          <p:cNvSpPr txBox="1">
            <a:spLocks/>
          </p:cNvSpPr>
          <p:nvPr/>
        </p:nvSpPr>
        <p:spPr>
          <a:xfrm>
            <a:off x="2645229" y="0"/>
            <a:ext cx="6335485" cy="6804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Cross-Faculty Scholarship on Monitoring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Janette Wallace and Allan Mooney</a:t>
            </a:r>
          </a:p>
        </p:txBody>
      </p:sp>
    </p:spTree>
    <p:extLst>
      <p:ext uri="{BB962C8B-B14F-4D97-AF65-F5344CB8AC3E}">
        <p14:creationId xmlns:p14="http://schemas.microsoft.com/office/powerpoint/2010/main" val="1016182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002DEF-13D6-8205-F969-6044E52DADC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sz="3200" dirty="0"/>
              <a:t>The project team past and present </a:t>
            </a:r>
          </a:p>
          <a:p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D2D5663-CABB-EB47-F7F9-AA390B599B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3915" y="1209822"/>
            <a:ext cx="10178419" cy="4036105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GB" sz="2800" dirty="0"/>
              <a:t>Janette Wallace, Staff Tutor, STEM (</a:t>
            </a:r>
            <a:r>
              <a:rPr lang="en-GB" sz="2800" dirty="0">
                <a:hlinkClick r:id="rId2"/>
              </a:rPr>
              <a:t>janette.wallace@open.ac.uk</a:t>
            </a:r>
            <a:r>
              <a:rPr lang="en-GB" sz="2800" dirty="0"/>
              <a:t>) </a:t>
            </a:r>
          </a:p>
          <a:p>
            <a:r>
              <a:rPr lang="en-GB" sz="2800" dirty="0"/>
              <a:t>Allan Mooney, SEM, FBL (</a:t>
            </a:r>
            <a:r>
              <a:rPr lang="en-GB" sz="2800" dirty="0">
                <a:ea typeface="+mn-lt"/>
                <a:cs typeface="+mn-lt"/>
                <a:hlinkClick r:id="rId3"/>
              </a:rPr>
              <a:t>allan.mooney@open.ac.uk</a:t>
            </a:r>
            <a:r>
              <a:rPr lang="en-GB" sz="2800" dirty="0">
                <a:ea typeface="+mn-lt"/>
                <a:cs typeface="+mn-lt"/>
              </a:rPr>
              <a:t>) </a:t>
            </a:r>
          </a:p>
          <a:p>
            <a:r>
              <a:rPr lang="en-GB" sz="2800" dirty="0"/>
              <a:t>Donna Smith, Staff Tutor, FASS, MOG</a:t>
            </a:r>
          </a:p>
          <a:p>
            <a:r>
              <a:rPr lang="en-GB" sz="2800" dirty="0"/>
              <a:t>Laura Alexander, AD, STEM, MOG</a:t>
            </a:r>
          </a:p>
          <a:p>
            <a:r>
              <a:rPr lang="en-GB" sz="2800" dirty="0"/>
              <a:t>Vic Nicholas, AD, STEM, MOG</a:t>
            </a:r>
          </a:p>
          <a:p>
            <a:r>
              <a:rPr lang="en-GB" sz="2800" dirty="0"/>
              <a:t>Linda Brown, AL, STEM</a:t>
            </a:r>
          </a:p>
          <a:p>
            <a:r>
              <a:rPr lang="en-GB" sz="2800" dirty="0"/>
              <a:t>Tania Barnett, AL, FASS</a:t>
            </a:r>
          </a:p>
          <a:p>
            <a:endParaRPr lang="en-GB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6E38BE3-A35E-85E7-34AB-CB15067D93EC}"/>
              </a:ext>
            </a:extLst>
          </p:cNvPr>
          <p:cNvGrpSpPr/>
          <p:nvPr/>
        </p:nvGrpSpPr>
        <p:grpSpPr>
          <a:xfrm>
            <a:off x="6439291" y="3640895"/>
            <a:ext cx="4913377" cy="2812441"/>
            <a:chOff x="2007491" y="676730"/>
            <a:chExt cx="8177018" cy="547794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2646DDD-4A68-E840-B9BA-5D60CBBB50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07491" y="703327"/>
              <a:ext cx="8177018" cy="5451345"/>
            </a:xfrm>
            <a:prstGeom prst="rect">
              <a:avLst/>
            </a:prstGeom>
          </p:spPr>
        </p:pic>
        <p:sp>
          <p:nvSpPr>
            <p:cNvPr id="9" name="Text Placeholder 1">
              <a:extLst>
                <a:ext uri="{FF2B5EF4-FFF2-40B4-BE49-F238E27FC236}">
                  <a16:creationId xmlns:a16="http://schemas.microsoft.com/office/drawing/2014/main" id="{6059721A-7B06-6462-CB2D-148EF3FF4B94}"/>
                </a:ext>
              </a:extLst>
            </p:cNvPr>
            <p:cNvSpPr txBox="1">
              <a:spLocks/>
            </p:cNvSpPr>
            <p:nvPr/>
          </p:nvSpPr>
          <p:spPr>
            <a:xfrm>
              <a:off x="2578810" y="676730"/>
              <a:ext cx="7418105" cy="60833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5400" dirty="0">
                  <a:solidFill>
                    <a:srgbClr val="060645"/>
                  </a:solidFill>
                  <a:latin typeface="+mj-lt"/>
                </a:rPr>
                <a:t>Any Questions??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7014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098A6F-A00C-B4D2-2AFC-D3BCB6F6F7DE}"/>
              </a:ext>
            </a:extLst>
          </p:cNvPr>
          <p:cNvSpPr txBox="1"/>
          <p:nvPr/>
        </p:nvSpPr>
        <p:spPr>
          <a:xfrm>
            <a:off x="982966" y="551454"/>
            <a:ext cx="1022606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GB" sz="2800" b="1" dirty="0">
                <a:solidFill>
                  <a:srgbClr val="060645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the end of this session </a:t>
            </a:r>
            <a:r>
              <a:rPr lang="en-GB" sz="2800" b="1">
                <a:solidFill>
                  <a:srgbClr val="060645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will:</a:t>
            </a:r>
            <a:endParaRPr lang="en-GB" sz="2800" b="1" dirty="0">
              <a:solidFill>
                <a:srgbClr val="060645"/>
              </a:solidFill>
              <a:effectLst/>
              <a:latin typeface="Poppins" panose="00000500000000000000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60645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Hear about the main findings of the scholarship project.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60645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Consider how the findings might impact on </a:t>
            </a:r>
            <a:r>
              <a:rPr lang="en-GB" sz="2400" dirty="0">
                <a:solidFill>
                  <a:srgbClr val="060645"/>
                </a:solidFill>
                <a:latin typeface="Poppins" panose="00000500000000000000" pitchFamily="2" charset="0"/>
                <a:ea typeface="Times New Roman" panose="02020603050405020304" pitchFamily="18" charset="0"/>
              </a:rPr>
              <a:t>the</a:t>
            </a:r>
            <a:r>
              <a:rPr lang="en-GB" sz="2400" dirty="0">
                <a:solidFill>
                  <a:srgbClr val="060645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 management of the monitoring process such as;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60645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ALs monitoring training needs (new and experienced monitors);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60645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Impact of monitoring on the relationship between SEM and monitors/</a:t>
            </a:r>
            <a:r>
              <a:rPr lang="en-GB" sz="2400" dirty="0" err="1">
                <a:solidFill>
                  <a:srgbClr val="060645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monitees</a:t>
            </a:r>
            <a:r>
              <a:rPr lang="en-GB" sz="2400" dirty="0">
                <a:solidFill>
                  <a:srgbClr val="060645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; and </a:t>
            </a: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60645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How to improve dialogue between monitor and </a:t>
            </a:r>
            <a:r>
              <a:rPr lang="en-GB" sz="2400" dirty="0" err="1">
                <a:solidFill>
                  <a:srgbClr val="060645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monitees</a:t>
            </a:r>
            <a:r>
              <a:rPr lang="en-GB" sz="2400" dirty="0">
                <a:solidFill>
                  <a:srgbClr val="060645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</a:rPr>
              <a:t>. </a:t>
            </a:r>
          </a:p>
          <a:p>
            <a:pPr lvl="0"/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42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A34EBF2D-5266-8D6A-9C00-6AC4416A2E9A}"/>
              </a:ext>
            </a:extLst>
          </p:cNvPr>
          <p:cNvSpPr txBox="1">
            <a:spLocks/>
          </p:cNvSpPr>
          <p:nvPr/>
        </p:nvSpPr>
        <p:spPr>
          <a:xfrm>
            <a:off x="408208" y="351032"/>
            <a:ext cx="5909465" cy="5459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 SemiBold"/>
                <a:ea typeface="+mj-ea"/>
                <a:cs typeface="+mj-cs"/>
              </a:rPr>
              <a:t>Cross faculty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F8A491-F035-2447-3272-81DCE8C8AFD8}"/>
              </a:ext>
            </a:extLst>
          </p:cNvPr>
          <p:cNvSpPr txBox="1"/>
          <p:nvPr/>
        </p:nvSpPr>
        <p:spPr>
          <a:xfrm>
            <a:off x="601249" y="1035171"/>
            <a:ext cx="11266139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As part of a scholarship research project </a:t>
            </a:r>
            <a:r>
              <a:rPr kumimoji="0" lang="en-GB" sz="2800" b="0" i="0" u="sng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Cross-faculty Scholarship of Monitoring (sharepoint.com)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ea typeface="+mn-ea"/>
                <a:cs typeface="Arial"/>
              </a:rPr>
              <a:t>Evaluating the changes to monitoring looking to investigate the impact of these changes on 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the role of the monitor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the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monitee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 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correspondence tuition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ea typeface="+mn-ea"/>
                <a:cs typeface="Arial"/>
              </a:rPr>
              <a:t>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8B71E-38AB-0A47-9853-E063924F90AF}"/>
              </a:ext>
            </a:extLst>
          </p:cNvPr>
          <p:cNvSpPr txBox="1"/>
          <p:nvPr/>
        </p:nvSpPr>
        <p:spPr>
          <a:xfrm>
            <a:off x="7505067" y="3760726"/>
            <a:ext cx="377862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Phase 1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Focus Group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Forum Thread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CCF6B8-9421-2E05-A078-EB8C8C5F3E78}"/>
              </a:ext>
            </a:extLst>
          </p:cNvPr>
          <p:cNvSpPr txBox="1"/>
          <p:nvPr/>
        </p:nvSpPr>
        <p:spPr>
          <a:xfrm>
            <a:off x="5637910" y="5597783"/>
            <a:ext cx="48350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meaningful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493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7383F85B-1B37-A4DE-6520-1D68A9C092B2}"/>
              </a:ext>
            </a:extLst>
          </p:cNvPr>
          <p:cNvSpPr txBox="1">
            <a:spLocks/>
          </p:cNvSpPr>
          <p:nvPr/>
        </p:nvSpPr>
        <p:spPr>
          <a:xfrm>
            <a:off x="314132" y="1711991"/>
            <a:ext cx="10741025" cy="13049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D853B-9F63-EB3A-AB4B-F8CFCA141C08}"/>
              </a:ext>
            </a:extLst>
          </p:cNvPr>
          <p:cNvSpPr txBox="1"/>
          <p:nvPr/>
        </p:nvSpPr>
        <p:spPr>
          <a:xfrm>
            <a:off x="413915" y="1319013"/>
            <a:ext cx="869789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A large-scale survey - of Monitors and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Monitees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74231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1986 ALs contacted</a:t>
            </a:r>
          </a:p>
          <a:p>
            <a:pPr marL="74231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248 (12%) responded</a:t>
            </a:r>
          </a:p>
          <a:p>
            <a:pPr marL="74231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143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Monitees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(58%)</a:t>
            </a:r>
          </a:p>
          <a:p>
            <a:pPr marL="74231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13 Monitors (5%)</a:t>
            </a:r>
          </a:p>
          <a:p>
            <a:pPr marL="74231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91 Both (37%)</a:t>
            </a:r>
          </a:p>
          <a:p>
            <a:pPr marL="74231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Faculties responded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8A675F-4262-C61B-5C72-4844018EE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692" y="3996669"/>
            <a:ext cx="9603093" cy="2577643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8CC88FB-E014-138A-9657-567ED0701B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13915" y="172694"/>
            <a:ext cx="10766703" cy="497161"/>
          </a:xfrm>
        </p:spPr>
        <p:txBody>
          <a:bodyPr/>
          <a:lstStyle/>
          <a:p>
            <a:r>
              <a:rPr lang="en-GB" sz="3200" b="1" dirty="0"/>
              <a:t>Phase 2  RESEARCH METHOD</a:t>
            </a:r>
          </a:p>
          <a:p>
            <a:r>
              <a:rPr lang="en-GB" sz="2000" b="1" dirty="0"/>
              <a:t>Exploring process, training, practice and outputs of monitoring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20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FCA084-FC0F-8E67-C0DE-A19AE19B21D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Findings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7D2133-CEAB-C7CD-B8D4-70529473CFA6}"/>
              </a:ext>
            </a:extLst>
          </p:cNvPr>
          <p:cNvSpPr txBox="1"/>
          <p:nvPr/>
        </p:nvSpPr>
        <p:spPr>
          <a:xfrm>
            <a:off x="413915" y="1352811"/>
            <a:ext cx="1099729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Benefits and impact of Monitoring on correspondence tuition and student support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060645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Impact on students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Monitoring process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Use of Categories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Disagreements</a:t>
            </a:r>
          </a:p>
        </p:txBody>
      </p:sp>
    </p:spTree>
    <p:extLst>
      <p:ext uri="{BB962C8B-B14F-4D97-AF65-F5344CB8AC3E}">
        <p14:creationId xmlns:p14="http://schemas.microsoft.com/office/powerpoint/2010/main" val="3818762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86701A-1BBE-E82B-FCAC-729CB371BC28}"/>
              </a:ext>
            </a:extLst>
          </p:cNvPr>
          <p:cNvSpPr txBox="1"/>
          <p:nvPr/>
        </p:nvSpPr>
        <p:spPr>
          <a:xfrm>
            <a:off x="3535680" y="4643761"/>
            <a:ext cx="7246051" cy="1815882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More than a third of respondents are not convinced that monitoring enhances correspondence tuition and student experience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66F503-A68A-49C7-0BA0-1EBBC10868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2" r="896"/>
          <a:stretch/>
        </p:blipFill>
        <p:spPr>
          <a:xfrm>
            <a:off x="440573" y="1255594"/>
            <a:ext cx="11091785" cy="3002507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829636-7A67-BED9-76D0-77ECA9CF392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16379" y="580663"/>
            <a:ext cx="10766703" cy="497161"/>
          </a:xfrm>
        </p:spPr>
        <p:txBody>
          <a:bodyPr/>
          <a:lstStyle/>
          <a:p>
            <a:r>
              <a:rPr lang="en-GB" dirty="0"/>
              <a:t>Impact on students</a:t>
            </a:r>
          </a:p>
        </p:txBody>
      </p:sp>
    </p:spTree>
    <p:extLst>
      <p:ext uri="{BB962C8B-B14F-4D97-AF65-F5344CB8AC3E}">
        <p14:creationId xmlns:p14="http://schemas.microsoft.com/office/powerpoint/2010/main" val="377107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387EC4-0110-9B6A-7A2E-5BBCA5AF836D}"/>
              </a:ext>
            </a:extLst>
          </p:cNvPr>
          <p:cNvSpPr txBox="1"/>
          <p:nvPr/>
        </p:nvSpPr>
        <p:spPr>
          <a:xfrm>
            <a:off x="293678" y="282498"/>
            <a:ext cx="88481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/>
              <a:t>Impact of monitoring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93D6CF0-F46D-4CB4-D5B2-26B13ABFAD17}"/>
              </a:ext>
            </a:extLst>
          </p:cNvPr>
          <p:cNvSpPr/>
          <p:nvPr/>
        </p:nvSpPr>
        <p:spPr>
          <a:xfrm>
            <a:off x="293678" y="1145299"/>
            <a:ext cx="3723861" cy="180229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One wonderful tutor responded by email to all monitoring and we have had long discussions about how we mark and teach. A really good example of a peer support. :-)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43FBB94-C05A-451F-6ACA-051220DE139B}"/>
              </a:ext>
            </a:extLst>
          </p:cNvPr>
          <p:cNvSpPr/>
          <p:nvPr/>
        </p:nvSpPr>
        <p:spPr>
          <a:xfrm>
            <a:off x="8110331" y="4236696"/>
            <a:ext cx="3975653" cy="1934818"/>
          </a:xfrm>
          <a:prstGeom prst="cloud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>
                <a:solidFill>
                  <a:srgbClr val="060645"/>
                </a:solidFill>
                <a:effectLst/>
                <a:latin typeface="Calibri" panose="020F0502020204030204" pitchFamily="34" charset="0"/>
              </a:rPr>
              <a:t>A </a:t>
            </a:r>
            <a:r>
              <a:rPr lang="en-GB" b="0" i="0" dirty="0" err="1">
                <a:solidFill>
                  <a:srgbClr val="060645"/>
                </a:solidFill>
                <a:effectLst/>
                <a:latin typeface="Calibri" panose="020F0502020204030204" pitchFamily="34" charset="0"/>
              </a:rPr>
              <a:t>monitee</a:t>
            </a:r>
            <a:r>
              <a:rPr lang="en-GB" b="0" i="0" dirty="0">
                <a:solidFill>
                  <a:srgbClr val="060645"/>
                </a:solidFill>
                <a:effectLst/>
                <a:latin typeface="Calibri" panose="020F0502020204030204" pitchFamily="34" charset="0"/>
              </a:rPr>
              <a:t> acted on a suggestion I made to include clearer feed forward. </a:t>
            </a:r>
            <a:endParaRPr lang="en-GB" dirty="0">
              <a:solidFill>
                <a:srgbClr val="060645"/>
              </a:solidFill>
            </a:endParaRP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F29D4637-F7D0-D62E-80F1-3A9F1972A8AD}"/>
              </a:ext>
            </a:extLst>
          </p:cNvPr>
          <p:cNvSpPr/>
          <p:nvPr/>
        </p:nvSpPr>
        <p:spPr>
          <a:xfrm>
            <a:off x="4081670" y="1079366"/>
            <a:ext cx="4028661" cy="1590261"/>
          </a:xfrm>
          <a:prstGeom prst="wedgeEllipseCallout">
            <a:avLst>
              <a:gd name="adj1" fmla="val -1465"/>
              <a:gd name="adj2" fmla="val 678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0" i="0" dirty="0">
                <a:solidFill>
                  <a:srgbClr val="060645"/>
                </a:solidFill>
                <a:effectLst/>
                <a:latin typeface="Calibri" panose="020F0502020204030204" pitchFamily="34" charset="0"/>
              </a:rPr>
              <a:t>I advised an AL to be more friendly in their tone which they adopted for later TMAs</a:t>
            </a:r>
            <a:endParaRPr lang="en-GB" dirty="0">
              <a:solidFill>
                <a:srgbClr val="060645"/>
              </a:solidFill>
            </a:endParaRP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8C82F2D7-5DD3-8EB7-3F5F-37CB519869E3}"/>
              </a:ext>
            </a:extLst>
          </p:cNvPr>
          <p:cNvSpPr/>
          <p:nvPr/>
        </p:nvSpPr>
        <p:spPr>
          <a:xfrm>
            <a:off x="293678" y="3703432"/>
            <a:ext cx="4159923" cy="1908312"/>
          </a:xfrm>
          <a:prstGeom prst="wedgeEllipseCallout">
            <a:avLst>
              <a:gd name="adj1" fmla="val 55305"/>
              <a:gd name="adj2" fmla="val 548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0" i="0" dirty="0">
                <a:solidFill>
                  <a:srgbClr val="060645"/>
                </a:solidFill>
                <a:effectLst/>
                <a:latin typeface="Calibri" panose="020F0502020204030204" pitchFamily="34" charset="0"/>
              </a:rPr>
              <a:t>I have had ALs contact me and say they have changed their practice for the better following feedback. </a:t>
            </a:r>
            <a:endParaRPr lang="en-GB" sz="2000" dirty="0">
              <a:solidFill>
                <a:srgbClr val="060645"/>
              </a:solidFill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6EF17FD4-EEA6-4388-A358-AA0A6BCAB160}"/>
              </a:ext>
            </a:extLst>
          </p:cNvPr>
          <p:cNvSpPr/>
          <p:nvPr/>
        </p:nvSpPr>
        <p:spPr>
          <a:xfrm>
            <a:off x="8110331" y="285424"/>
            <a:ext cx="4081669" cy="3087299"/>
          </a:xfrm>
          <a:prstGeom prst="cloudCallout">
            <a:avLst>
              <a:gd name="adj1" fmla="val -53080"/>
              <a:gd name="adj2" fmla="val 74996"/>
            </a:avLst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0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I've been able to give tips and advice to newer ALs on how they provide feedback …Also I've had some good tips and ideas when I have been monitored.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F76CB4-A88E-AD4A-B8A4-6D21F09931BB}"/>
              </a:ext>
            </a:extLst>
          </p:cNvPr>
          <p:cNvSpPr txBox="1"/>
          <p:nvPr/>
        </p:nvSpPr>
        <p:spPr>
          <a:xfrm>
            <a:off x="2239617" y="6440557"/>
            <a:ext cx="690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 that these are a selection of qualitative responses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3391B6-2D9A-7EF8-7506-61A82B01359A}"/>
              </a:ext>
            </a:extLst>
          </p:cNvPr>
          <p:cNvSpPr txBox="1"/>
          <p:nvPr/>
        </p:nvSpPr>
        <p:spPr>
          <a:xfrm>
            <a:off x="4779264" y="3544204"/>
            <a:ext cx="3218688" cy="224676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94% of monitors feel that points raised are acted upon all or sometimes</a:t>
            </a:r>
          </a:p>
        </p:txBody>
      </p:sp>
    </p:spTree>
    <p:extLst>
      <p:ext uri="{BB962C8B-B14F-4D97-AF65-F5344CB8AC3E}">
        <p14:creationId xmlns:p14="http://schemas.microsoft.com/office/powerpoint/2010/main" val="245857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387EC4-0110-9B6A-7A2E-5BBCA5AF836D}"/>
              </a:ext>
            </a:extLst>
          </p:cNvPr>
          <p:cNvSpPr txBox="1"/>
          <p:nvPr/>
        </p:nvSpPr>
        <p:spPr>
          <a:xfrm>
            <a:off x="451104" y="207781"/>
            <a:ext cx="104421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/>
              <a:t>Impact of monitoring as </a:t>
            </a:r>
            <a:r>
              <a:rPr lang="en-GB" sz="4400" b="1" dirty="0" err="1"/>
              <a:t>monitee</a:t>
            </a:r>
            <a:endParaRPr lang="en-GB" sz="4400" b="1" dirty="0"/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154547CE-F0E0-5EB5-ABE2-EE17502E8270}"/>
              </a:ext>
            </a:extLst>
          </p:cNvPr>
          <p:cNvSpPr/>
          <p:nvPr/>
        </p:nvSpPr>
        <p:spPr>
          <a:xfrm>
            <a:off x="2689366" y="1287209"/>
            <a:ext cx="3109032" cy="17389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Adding assignment deadlines and tutorial reminders to PT3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peech Bubble: Oval 16">
            <a:extLst>
              <a:ext uri="{FF2B5EF4-FFF2-40B4-BE49-F238E27FC236}">
                <a16:creationId xmlns:a16="http://schemas.microsoft.com/office/drawing/2014/main" id="{AA485860-B648-AAAB-2DB9-0E946D1CFFE5}"/>
              </a:ext>
            </a:extLst>
          </p:cNvPr>
          <p:cNvSpPr/>
          <p:nvPr/>
        </p:nvSpPr>
        <p:spPr>
          <a:xfrm>
            <a:off x="0" y="2564576"/>
            <a:ext cx="3105653" cy="1430707"/>
          </a:xfrm>
          <a:prstGeom prst="wedgeEllipseCallout">
            <a:avLst>
              <a:gd name="adj1" fmla="val -32453"/>
              <a:gd name="adj2" fmla="val 66057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Adding in specific pointers to course material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D1A456D0-8179-CEA9-3585-6B9733E9A416}"/>
              </a:ext>
            </a:extLst>
          </p:cNvPr>
          <p:cNvSpPr/>
          <p:nvPr/>
        </p:nvSpPr>
        <p:spPr>
          <a:xfrm>
            <a:off x="8978209" y="901488"/>
            <a:ext cx="3109033" cy="2055685"/>
          </a:xfrm>
          <a:prstGeom prst="wedgeEllipseCallout">
            <a:avLst>
              <a:gd name="adj1" fmla="val -30210"/>
              <a:gd name="adj2" fmla="val 64243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have added more feedback in the form of example ….to my TMA marking.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F6C6FDB3-3DD5-AC14-EF2D-D971F2E6599C}"/>
              </a:ext>
            </a:extLst>
          </p:cNvPr>
          <p:cNvSpPr/>
          <p:nvPr/>
        </p:nvSpPr>
        <p:spPr>
          <a:xfrm>
            <a:off x="104758" y="1064265"/>
            <a:ext cx="2730103" cy="865066"/>
          </a:xfrm>
          <a:prstGeom prst="wedgeEllipseCallout">
            <a:avLst>
              <a:gd name="adj1" fmla="val 16003"/>
              <a:gd name="adj2" fmla="val 9633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0" i="0" dirty="0">
                <a:solidFill>
                  <a:srgbClr val="0606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have given more praise</a:t>
            </a:r>
            <a:endParaRPr lang="en-GB" sz="2000" dirty="0">
              <a:solidFill>
                <a:srgbClr val="060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13C984B8-DD1A-64EE-37EB-2CB8E677F867}"/>
              </a:ext>
            </a:extLst>
          </p:cNvPr>
          <p:cNvSpPr/>
          <p:nvPr/>
        </p:nvSpPr>
        <p:spPr>
          <a:xfrm>
            <a:off x="8978208" y="3646450"/>
            <a:ext cx="3109033" cy="244781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incorporate suggestions around feeding forward for next assignment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4DE017F4-0F7A-BB07-3239-3A4C169C623D}"/>
              </a:ext>
            </a:extLst>
          </p:cNvPr>
          <p:cNvSpPr/>
          <p:nvPr/>
        </p:nvSpPr>
        <p:spPr>
          <a:xfrm>
            <a:off x="412939" y="4267404"/>
            <a:ext cx="3105653" cy="1850722"/>
          </a:xfrm>
          <a:prstGeom prst="cloudCallout">
            <a:avLst>
              <a:gd name="adj1" fmla="val 19705"/>
              <a:gd name="adj2" fmla="val 646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Changed order of comments in PT3 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36877669-8915-D622-6A6D-414124597787}"/>
              </a:ext>
            </a:extLst>
          </p:cNvPr>
          <p:cNvSpPr/>
          <p:nvPr/>
        </p:nvSpPr>
        <p:spPr>
          <a:xfrm>
            <a:off x="5878119" y="1234998"/>
            <a:ext cx="3020368" cy="1921564"/>
          </a:xfrm>
          <a:prstGeom prst="cloudCallou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0" i="0" dirty="0">
                <a:solidFill>
                  <a:srgbClr val="0606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having more confidence to mark poor work accordingly</a:t>
            </a:r>
            <a:endParaRPr lang="en-GB" sz="2000" dirty="0">
              <a:solidFill>
                <a:srgbClr val="0606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1B6E61-0D1F-39FC-68C4-CFB0DEEA904F}"/>
              </a:ext>
            </a:extLst>
          </p:cNvPr>
          <p:cNvSpPr txBox="1"/>
          <p:nvPr/>
        </p:nvSpPr>
        <p:spPr>
          <a:xfrm>
            <a:off x="4654514" y="6530551"/>
            <a:ext cx="690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 that these are a selection of qualitative responses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AD7A80-299B-7532-28B3-FB71E124AEF5}"/>
              </a:ext>
            </a:extLst>
          </p:cNvPr>
          <p:cNvSpPr txBox="1"/>
          <p:nvPr/>
        </p:nvSpPr>
        <p:spPr>
          <a:xfrm>
            <a:off x="3439609" y="3667968"/>
            <a:ext cx="5646740" cy="95410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89% </a:t>
            </a:r>
            <a:r>
              <a:rPr lang="en-GB" sz="2800" dirty="0" err="1"/>
              <a:t>monitees</a:t>
            </a:r>
            <a:r>
              <a:rPr lang="en-GB" sz="2800" dirty="0"/>
              <a:t> read the reports extremely or carefully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CAAAB-960E-51C9-D96C-7E0B5550056D}"/>
              </a:ext>
            </a:extLst>
          </p:cNvPr>
          <p:cNvSpPr txBox="1"/>
          <p:nvPr/>
        </p:nvSpPr>
        <p:spPr>
          <a:xfrm>
            <a:off x="4035061" y="5235189"/>
            <a:ext cx="4070534" cy="954107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4% never act on the points raised</a:t>
            </a:r>
          </a:p>
        </p:txBody>
      </p:sp>
    </p:spTree>
    <p:extLst>
      <p:ext uri="{BB962C8B-B14F-4D97-AF65-F5344CB8AC3E}">
        <p14:creationId xmlns:p14="http://schemas.microsoft.com/office/powerpoint/2010/main" val="1419976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C812E2-A484-C6E2-1F9A-804549729D7B}"/>
              </a:ext>
            </a:extLst>
          </p:cNvPr>
          <p:cNvSpPr txBox="1"/>
          <p:nvPr/>
        </p:nvSpPr>
        <p:spPr>
          <a:xfrm>
            <a:off x="2637182" y="513611"/>
            <a:ext cx="7518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060645"/>
                </a:solidFill>
                <a:effectLst/>
                <a:uLnTx/>
                <a:uFillTx/>
                <a:ea typeface="+mn-ea"/>
                <a:cs typeface="+mn-cs"/>
              </a:rPr>
              <a:t>Monitoring processes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45515E-E748-C8B3-6603-E53211E1B686}"/>
              </a:ext>
            </a:extLst>
          </p:cNvPr>
          <p:cNvSpPr txBox="1"/>
          <p:nvPr/>
        </p:nvSpPr>
        <p:spPr>
          <a:xfrm>
            <a:off x="742122" y="1802296"/>
            <a:ext cx="105354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cs typeface="Arial" panose="020B0604020202020204" pitchFamily="34" charset="0"/>
              </a:rPr>
              <a:t>Training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cs typeface="Arial" panose="020B0604020202020204" pitchFamily="34" charset="0"/>
              </a:rPr>
              <a:t>Use of categories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cs typeface="Arial" panose="020B0604020202020204" pitchFamily="34" charset="0"/>
              </a:rPr>
              <a:t>What to do when </a:t>
            </a:r>
            <a:r>
              <a:rPr lang="en-GB" sz="4000" dirty="0" err="1">
                <a:cs typeface="Arial" panose="020B0604020202020204" pitchFamily="34" charset="0"/>
              </a:rPr>
              <a:t>monitees</a:t>
            </a:r>
            <a:r>
              <a:rPr lang="en-GB" sz="4000" dirty="0">
                <a:cs typeface="Arial" panose="020B0604020202020204" pitchFamily="34" charset="0"/>
              </a:rPr>
              <a:t> don’t agree with the monitor</a:t>
            </a:r>
          </a:p>
        </p:txBody>
      </p:sp>
    </p:spTree>
    <p:extLst>
      <p:ext uri="{BB962C8B-B14F-4D97-AF65-F5344CB8AC3E}">
        <p14:creationId xmlns:p14="http://schemas.microsoft.com/office/powerpoint/2010/main" val="247191411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Business School.pptx" id="{7C7D1471-D837-4C83-A162-699C54E05936}" vid="{71FF9F61-C364-4700-AC55-32A607FD2544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Business School.pptx" id="{7C7D1471-D837-4C83-A162-699C54E05936}" vid="{8EDD1CB1-A377-4843-B04E-EA128457526C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Business School.pptx" id="{7C7D1471-D837-4C83-A162-699C54E05936}" vid="{DFC06FF3-DCB0-4208-825C-3E0508CBAF83}"/>
    </a:ext>
  </a:extLst>
</a:theme>
</file>

<file path=ppt/theme/theme4.xml><?xml version="1.0" encoding="utf-8"?>
<a:theme xmlns:a="http://schemas.openxmlformats.org/drawingml/2006/main" name="Slide Option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Business School.pptx" id="{7C7D1471-D837-4C83-A162-699C54E05936}" vid="{204B6B38-8340-4AD8-B05E-DBEA5BA0A755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Business School.pptx" id="{7C7D1471-D837-4C83-A162-699C54E05936}" vid="{7E1B1DBC-8358-43CD-8B93-883AA1220BEA}"/>
    </a:ext>
  </a:extLst>
</a:theme>
</file>

<file path=ppt/theme/theme6.xml><?xml version="1.0" encoding="utf-8"?>
<a:theme xmlns:a="http://schemas.openxmlformats.org/drawingml/2006/main" name="Theme1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C27C9B55-6DC2-4265-9F90-200FFCB66479}" vid="{4242D02A-0711-47B2-B377-17FD3234E84D}"/>
    </a:ext>
  </a:extLst>
</a:theme>
</file>

<file path=ppt/theme/theme7.xml><?xml version="1.0" encoding="utf-8"?>
<a:theme xmlns:a="http://schemas.openxmlformats.org/drawingml/2006/main" name="OU Section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FAE18331-D8CD-423A-9602-E45A08067BF7}"/>
    </a:ext>
  </a:extLst>
</a:theme>
</file>

<file path=ppt/theme/theme8.xml><?xml version="1.0" encoding="utf-8"?>
<a:theme xmlns:a="http://schemas.openxmlformats.org/drawingml/2006/main" name="OU Layouts">
  <a:themeElements>
    <a:clrScheme name="OU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4B9B"/>
      </a:accent1>
      <a:accent2>
        <a:srgbClr val="ED2891"/>
      </a:accent2>
      <a:accent3>
        <a:srgbClr val="00B7B2"/>
      </a:accent3>
      <a:accent4>
        <a:srgbClr val="F26522"/>
      </a:accent4>
      <a:accent5>
        <a:srgbClr val="FFD400"/>
      </a:accent5>
      <a:accent6>
        <a:srgbClr val="716FB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.OU_STANDARD.potx" id="{2DA0E078-245D-4E9B-8A12-43E4C56B78FB}" vid="{E71F6A81-7D12-4207-BA77-D48B227BF69D}"/>
    </a:ext>
  </a:extLst>
</a:theme>
</file>

<file path=ppt/theme/theme9.xml><?xml version="1.0" encoding="utf-8"?>
<a:theme xmlns:a="http://schemas.openxmlformats.org/drawingml/2006/main" name="1_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F17B1AA24CF543973AFCAC153439DF" ma:contentTypeVersion="16" ma:contentTypeDescription="Create a new document." ma:contentTypeScope="" ma:versionID="1592fb5d991a26fcd96d3b2401b4f7a3">
  <xsd:schema xmlns:xsd="http://www.w3.org/2001/XMLSchema" xmlns:xs="http://www.w3.org/2001/XMLSchema" xmlns:p="http://schemas.microsoft.com/office/2006/metadata/properties" xmlns:ns2="a4bbcd8a-0e99-45ba-ba54-c1f6b28a9aac" xmlns:ns3="37366ac4-c030-4543-8cc8-88329e81ec50" targetNamespace="http://schemas.microsoft.com/office/2006/metadata/properties" ma:root="true" ma:fieldsID="f16ecf8a84c5f4528090069017a6756e" ns2:_="" ns3:_="">
    <xsd:import namespace="a4bbcd8a-0e99-45ba-ba54-c1f6b28a9aac"/>
    <xsd:import namespace="37366ac4-c030-4543-8cc8-88329e81ec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bbcd8a-0e99-45ba-ba54-c1f6b28a9a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e53c53-e7a2-4fd5-8715-711725074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366ac4-c030-4543-8cc8-88329e81ec50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7d6ba8-e056-469a-98c0-4dfdbb6e31b8}" ma:internalName="TaxCatchAll" ma:showField="CatchAllData" ma:web="37366ac4-c030-4543-8cc8-88329e81ec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366ac4-c030-4543-8cc8-88329e81ec50" xsi:nil="true"/>
    <lcf76f155ced4ddcb4097134ff3c332f xmlns="a4bbcd8a-0e99-45ba-ba54-c1f6b28a9aa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2737865-F208-440A-922E-2EFAA28DCB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bbcd8a-0e99-45ba-ba54-c1f6b28a9aac"/>
    <ds:schemaRef ds:uri="37366ac4-c030-4543-8cc8-88329e81ec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1F123D-72E4-47AA-AF87-050EE8541186}">
  <ds:schemaRefs>
    <ds:schemaRef ds:uri="a4bbcd8a-0e99-45ba-ba54-c1f6b28a9aac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37366ac4-c030-4543-8cc8-88329e81ec50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OU_Powerpoint_Template_Business_School (1)</Template>
  <TotalTime>569</TotalTime>
  <Words>1981</Words>
  <Application>Microsoft Office PowerPoint</Application>
  <PresentationFormat>Widescreen</PresentationFormat>
  <Paragraphs>250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Arial</vt:lpstr>
      <vt:lpstr>Calibri</vt:lpstr>
      <vt:lpstr>Calibri Light</vt:lpstr>
      <vt:lpstr>Poppins</vt:lpstr>
      <vt:lpstr>Poppins SemiBold</vt:lpstr>
      <vt:lpstr>Symbol</vt:lpstr>
      <vt:lpstr>Times New Roman</vt:lpstr>
      <vt:lpstr>Tw Cen MT</vt:lpstr>
      <vt:lpstr>Wingdings</vt:lpstr>
      <vt:lpstr>Covers</vt:lpstr>
      <vt:lpstr>Contents Slides</vt:lpstr>
      <vt:lpstr>Chapter Headings / Dividers</vt:lpstr>
      <vt:lpstr>Slide Options</vt:lpstr>
      <vt:lpstr>End Slides</vt:lpstr>
      <vt:lpstr>Theme1</vt:lpstr>
      <vt:lpstr>OU Section</vt:lpstr>
      <vt:lpstr>OU Layouts</vt:lpstr>
      <vt:lpstr>1_Slide Options</vt:lpstr>
      <vt:lpstr>Office Theme</vt:lpstr>
      <vt:lpstr>1_End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Allan.Mooney</dc:creator>
  <cp:lastModifiedBy>Diane.Ford</cp:lastModifiedBy>
  <cp:revision>34</cp:revision>
  <dcterms:created xsi:type="dcterms:W3CDTF">2022-10-18T15:51:49Z</dcterms:created>
  <dcterms:modified xsi:type="dcterms:W3CDTF">2024-04-09T13:30:53Z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0x010100AF874D1D9924D14EBA8E007D447DBB31</vt:lpwstr>
  </property>
  <property fmtid="{D5CDD505-2E9C-101B-9397-08002B2CF9AE}" pid="3" name="MediaServiceImageTags">
    <vt:lpwstr/>
  </property>
</Properties>
</file>