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6"/>
    <p:sldMasterId id="2147483771" r:id="rId7"/>
    <p:sldMasterId id="2147483863" r:id="rId8"/>
    <p:sldMasterId id="2147483817" r:id="rId9"/>
    <p:sldMasterId id="2147483927" r:id="rId10"/>
  </p:sldMasterIdLst>
  <p:notesMasterIdLst>
    <p:notesMasterId r:id="rId34"/>
  </p:notesMasterIdLst>
  <p:handoutMasterIdLst>
    <p:handoutMasterId r:id="rId35"/>
  </p:handoutMasterIdLst>
  <p:sldIdLst>
    <p:sldId id="256" r:id="rId11"/>
    <p:sldId id="316" r:id="rId12"/>
    <p:sldId id="333" r:id="rId13"/>
    <p:sldId id="669" r:id="rId14"/>
    <p:sldId id="667" r:id="rId15"/>
    <p:sldId id="340" r:id="rId16"/>
    <p:sldId id="341" r:id="rId17"/>
    <p:sldId id="674" r:id="rId18"/>
    <p:sldId id="342" r:id="rId19"/>
    <p:sldId id="343" r:id="rId20"/>
    <p:sldId id="670" r:id="rId21"/>
    <p:sldId id="672" r:id="rId22"/>
    <p:sldId id="344" r:id="rId23"/>
    <p:sldId id="673" r:id="rId24"/>
    <p:sldId id="355" r:id="rId25"/>
    <p:sldId id="671" r:id="rId26"/>
    <p:sldId id="676" r:id="rId27"/>
    <p:sldId id="349" r:id="rId28"/>
    <p:sldId id="304" r:id="rId29"/>
    <p:sldId id="653" r:id="rId30"/>
    <p:sldId id="318" r:id="rId31"/>
    <p:sldId id="675" r:id="rId32"/>
    <p:sldId id="34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92C21D-9C31-DAEC-E611-E76D7525B8BA}" name="Hannah.King" initials="H" userId="S::hlk63@open.ac.uk::a66496f2-2df4-4361-8801-89f9e25bfc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45"/>
    <a:srgbClr val="FFD7FD"/>
    <a:srgbClr val="FF8A76"/>
    <a:srgbClr val="FFB4FF"/>
    <a:srgbClr val="D6FFF2"/>
    <a:srgbClr val="CAD2FF"/>
    <a:srgbClr val="FEE3E9"/>
    <a:srgbClr val="4F9AE9"/>
    <a:srgbClr val="8AFFD7"/>
    <a:srgbClr val="BA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9" autoAdjust="0"/>
    <p:restoredTop sz="94694"/>
  </p:normalViewPr>
  <p:slideViewPr>
    <p:cSldViewPr snapToGrid="0">
      <p:cViewPr varScale="1">
        <p:scale>
          <a:sx n="81" d="100"/>
          <a:sy n="81" d="100"/>
        </p:scale>
        <p:origin x="70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OU\eSTEem%20project\S217%2021J%20withdrawals%20-comparison%20AKK.xlsb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OU\AKK%20project\S217-22J\S217-2022J-al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OU\AKK%20project\eSTEem%20project\12th%20conference\TMA%20Submission%20rate%20and%20Average%20Score%20-akk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OU\AKK%20project\eSTEem%20project\summary%20report\results-all%20studen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OU\AKK%20project\S217-22J\S217-2022J-al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OU\AKK%20project\eSTEem%20project\summary%20report\results-all%20studen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OU\AKK%20project\eSTEem%20project\12th%20conference\TMA%20Submission%20rate%20and%20Average%20Score%20-akk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174760349677031"/>
          <c:y val="6.9382860572660979E-2"/>
          <c:w val="0.66466883896999696"/>
          <c:h val="0.74350320793234181"/>
        </c:manualLayout>
      </c:layout>
      <c:scatterChart>
        <c:scatterStyle val="lineMarker"/>
        <c:varyColors val="0"/>
        <c:ser>
          <c:idx val="0"/>
          <c:order val="0"/>
          <c:tx>
            <c:v>registered students</c:v>
          </c:tx>
          <c:spPr>
            <a:ln w="25400" cap="rnd">
              <a:solidFill>
                <a:schemeClr val="accent1">
                  <a:alpha val="9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5400">
                <a:solidFill>
                  <a:schemeClr val="accent1"/>
                </a:solidFill>
              </a:ln>
              <a:effectLst/>
            </c:spPr>
          </c:marker>
          <c:xVal>
            <c:numRef>
              <c:f>Sheet2!$A$3:$A$39</c:f>
              <c:numCache>
                <c:formatCode>General</c:formatCode>
                <c:ptCount val="3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</c:numCache>
            </c:numRef>
          </c:xVal>
          <c:yVal>
            <c:numRef>
              <c:f>Sheet2!$G$3:$G$39</c:f>
              <c:numCache>
                <c:formatCode>General</c:formatCode>
                <c:ptCount val="37"/>
                <c:pt idx="0">
                  <c:v>465</c:v>
                </c:pt>
                <c:pt idx="1">
                  <c:v>462</c:v>
                </c:pt>
                <c:pt idx="2">
                  <c:v>454</c:v>
                </c:pt>
                <c:pt idx="3">
                  <c:v>452</c:v>
                </c:pt>
                <c:pt idx="4">
                  <c:v>449</c:v>
                </c:pt>
                <c:pt idx="5">
                  <c:v>446</c:v>
                </c:pt>
                <c:pt idx="6">
                  <c:v>437</c:v>
                </c:pt>
                <c:pt idx="7">
                  <c:v>427</c:v>
                </c:pt>
                <c:pt idx="8">
                  <c:v>420</c:v>
                </c:pt>
                <c:pt idx="9">
                  <c:v>408</c:v>
                </c:pt>
                <c:pt idx="10">
                  <c:v>400</c:v>
                </c:pt>
                <c:pt idx="11">
                  <c:v>397</c:v>
                </c:pt>
                <c:pt idx="12">
                  <c:v>395</c:v>
                </c:pt>
                <c:pt idx="13">
                  <c:v>393</c:v>
                </c:pt>
                <c:pt idx="14">
                  <c:v>391</c:v>
                </c:pt>
                <c:pt idx="15">
                  <c:v>390</c:v>
                </c:pt>
                <c:pt idx="16">
                  <c:v>386</c:v>
                </c:pt>
                <c:pt idx="17">
                  <c:v>381</c:v>
                </c:pt>
                <c:pt idx="18">
                  <c:v>376</c:v>
                </c:pt>
                <c:pt idx="19">
                  <c:v>371</c:v>
                </c:pt>
                <c:pt idx="20">
                  <c:v>367</c:v>
                </c:pt>
                <c:pt idx="21">
                  <c:v>361</c:v>
                </c:pt>
                <c:pt idx="22">
                  <c:v>358</c:v>
                </c:pt>
                <c:pt idx="23">
                  <c:v>356</c:v>
                </c:pt>
                <c:pt idx="24">
                  <c:v>352</c:v>
                </c:pt>
                <c:pt idx="25">
                  <c:v>350</c:v>
                </c:pt>
                <c:pt idx="26">
                  <c:v>350</c:v>
                </c:pt>
                <c:pt idx="27">
                  <c:v>349</c:v>
                </c:pt>
                <c:pt idx="28">
                  <c:v>349</c:v>
                </c:pt>
                <c:pt idx="29">
                  <c:v>349</c:v>
                </c:pt>
                <c:pt idx="30">
                  <c:v>348</c:v>
                </c:pt>
                <c:pt idx="31">
                  <c:v>348</c:v>
                </c:pt>
                <c:pt idx="32">
                  <c:v>346</c:v>
                </c:pt>
                <c:pt idx="33">
                  <c:v>345</c:v>
                </c:pt>
                <c:pt idx="34">
                  <c:v>342</c:v>
                </c:pt>
                <c:pt idx="35">
                  <c:v>340</c:v>
                </c:pt>
                <c:pt idx="36">
                  <c:v>338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119-4826-BF8D-C3DCABB4377A}"/>
            </c:ext>
          </c:extLst>
        </c:ser>
        <c:ser>
          <c:idx val="1"/>
          <c:order val="1"/>
          <c:tx>
            <c:v>TMA submissions</c:v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34925">
                <a:solidFill>
                  <a:srgbClr val="FFC000"/>
                </a:solidFill>
              </a:ln>
              <a:effectLst/>
            </c:spPr>
          </c:marker>
          <c:xVal>
            <c:numRef>
              <c:f>Sheet3!$B$2:$B$10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9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31</c:v>
                </c:pt>
                <c:pt idx="8">
                  <c:v>36</c:v>
                </c:pt>
              </c:numCache>
            </c:numRef>
          </c:xVal>
          <c:yVal>
            <c:numRef>
              <c:f>Sheet3!$C$2:$C$10</c:f>
              <c:numCache>
                <c:formatCode>General</c:formatCode>
                <c:ptCount val="9"/>
                <c:pt idx="0">
                  <c:v>465</c:v>
                </c:pt>
                <c:pt idx="1">
                  <c:v>454</c:v>
                </c:pt>
                <c:pt idx="2">
                  <c:v>408</c:v>
                </c:pt>
                <c:pt idx="3">
                  <c:v>375</c:v>
                </c:pt>
                <c:pt idx="4">
                  <c:v>350</c:v>
                </c:pt>
                <c:pt idx="5">
                  <c:v>326</c:v>
                </c:pt>
                <c:pt idx="6">
                  <c:v>293</c:v>
                </c:pt>
                <c:pt idx="7">
                  <c:v>253</c:v>
                </c:pt>
                <c:pt idx="8">
                  <c:v>291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119-4826-BF8D-C3DCABB437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2539936"/>
        <c:axId val="806503528"/>
      </c:scatterChart>
      <c:scatterChart>
        <c:scatterStyle val="lineMarker"/>
        <c:varyColors val="0"/>
        <c:ser>
          <c:idx val="2"/>
          <c:order val="2"/>
          <c:tx>
            <c:v>students withdrawn per week</c:v>
          </c:tx>
          <c:spPr>
            <a:ln w="1905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xVal>
            <c:numRef>
              <c:f>Sheet2!$A$4:$A$39</c:f>
              <c:numCache>
                <c:formatCode>General</c:formatCode>
                <c:ptCount val="3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</c:numCache>
            </c:numRef>
          </c:xVal>
          <c:yVal>
            <c:numRef>
              <c:f>Sheet2!$B$4:$B$39</c:f>
              <c:numCache>
                <c:formatCode>General</c:formatCode>
                <c:ptCount val="36"/>
                <c:pt idx="0">
                  <c:v>3</c:v>
                </c:pt>
                <c:pt idx="1">
                  <c:v>8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9</c:v>
                </c:pt>
                <c:pt idx="6">
                  <c:v>10</c:v>
                </c:pt>
                <c:pt idx="7">
                  <c:v>7</c:v>
                </c:pt>
                <c:pt idx="8">
                  <c:v>12</c:v>
                </c:pt>
                <c:pt idx="9">
                  <c:v>8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5">
                  <c:v>4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4</c:v>
                </c:pt>
                <c:pt idx="20">
                  <c:v>6</c:v>
                </c:pt>
                <c:pt idx="21">
                  <c:v>3</c:v>
                </c:pt>
                <c:pt idx="22">
                  <c:v>2</c:v>
                </c:pt>
                <c:pt idx="23">
                  <c:v>4</c:v>
                </c:pt>
                <c:pt idx="24">
                  <c:v>2</c:v>
                </c:pt>
                <c:pt idx="25">
                  <c:v>0</c:v>
                </c:pt>
                <c:pt idx="26">
                  <c:v>1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  <c:pt idx="31">
                  <c:v>2</c:v>
                </c:pt>
                <c:pt idx="32">
                  <c:v>1</c:v>
                </c:pt>
                <c:pt idx="33">
                  <c:v>3</c:v>
                </c:pt>
                <c:pt idx="34">
                  <c:v>2</c:v>
                </c:pt>
                <c:pt idx="35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119-4826-BF8D-C3DCABB4377A}"/>
            </c:ext>
          </c:extLst>
        </c:ser>
        <c:ser>
          <c:idx val="3"/>
          <c:order val="3"/>
          <c:tx>
            <c:v>events</c:v>
          </c:tx>
          <c:spPr>
            <a:ln w="19050" cap="rnd">
              <a:noFill/>
              <a:round/>
            </a:ln>
            <a:effectLst>
              <a:outerShdw blurRad="50800" dist="50800" sx="1000" sy="1000" algn="ctr" rotWithShape="0">
                <a:srgbClr val="FF0000"/>
              </a:outerShdw>
            </a:effectLst>
          </c:spPr>
          <c:marker>
            <c:symbol val="circle"/>
            <c:size val="5"/>
            <c:spPr>
              <a:pattFill prst="pct50">
                <a:fgClr>
                  <a:srgbClr val="FF0000"/>
                </a:fgClr>
                <a:bgClr>
                  <a:schemeClr val="bg1"/>
                </a:bgClr>
              </a:pattFill>
              <a:ln w="22225">
                <a:solidFill>
                  <a:srgbClr val="FF0000">
                    <a:alpha val="86000"/>
                  </a:srgbClr>
                </a:solidFill>
              </a:ln>
              <a:effectLst>
                <a:outerShdw blurRad="50800" dist="50800" sx="1000" sy="1000" algn="ctr" rotWithShape="0">
                  <a:srgbClr val="FF0000"/>
                </a:outerShdw>
              </a:effectLst>
              <a:scene3d>
                <a:camera prst="orthographicFront"/>
                <a:lightRig rig="sunset" dir="t">
                  <a:rot lat="0" lon="0" rev="10800000"/>
                </a:lightRig>
              </a:scene3d>
            </c:spPr>
          </c:marker>
          <c:xVal>
            <c:numRef>
              <c:f>Sheet2!$A$3:$A$39</c:f>
              <c:numCache>
                <c:formatCode>General</c:formatCode>
                <c:ptCount val="3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</c:numCache>
            </c:numRef>
          </c:xVal>
          <c:yVal>
            <c:numRef>
              <c:f>Sheet2!$D$3:$D$39</c:f>
              <c:numCache>
                <c:formatCode>General</c:formatCode>
                <c:ptCount val="37"/>
                <c:pt idx="6" formatCode="0.0">
                  <c:v>0</c:v>
                </c:pt>
                <c:pt idx="9" formatCode="0.0">
                  <c:v>0</c:v>
                </c:pt>
                <c:pt idx="11" formatCode="0.0">
                  <c:v>0</c:v>
                </c:pt>
                <c:pt idx="12" formatCode="0.0">
                  <c:v>0</c:v>
                </c:pt>
                <c:pt idx="14" formatCode="0.0">
                  <c:v>0</c:v>
                </c:pt>
                <c:pt idx="18" formatCode="0.0">
                  <c:v>0</c:v>
                </c:pt>
                <c:pt idx="24" formatCode="0.0">
                  <c:v>0</c:v>
                </c:pt>
                <c:pt idx="29" formatCode="0.0">
                  <c:v>0</c:v>
                </c:pt>
                <c:pt idx="31" formatCode="0.0">
                  <c:v>0</c:v>
                </c:pt>
                <c:pt idx="36" formatCode="0.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119-4826-BF8D-C3DCABB437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9009304"/>
        <c:axId val="579005368"/>
      </c:scatterChart>
      <c:valAx>
        <c:axId val="772539936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solidFill>
                      <a:schemeClr val="tx1"/>
                    </a:solidFill>
                  </a:rPr>
                  <a:t>weeks (incl. holidays)</a:t>
                </a:r>
              </a:p>
            </c:rich>
          </c:tx>
          <c:layout>
            <c:manualLayout>
              <c:xMode val="edge"/>
              <c:yMode val="edge"/>
              <c:x val="0.36719867476440887"/>
              <c:y val="0.928815765761837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6503528"/>
        <c:crosses val="autoZero"/>
        <c:crossBetween val="midCat"/>
      </c:valAx>
      <c:valAx>
        <c:axId val="806503528"/>
        <c:scaling>
          <c:orientation val="minMax"/>
          <c:min val="240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solidFill>
                      <a:schemeClr val="tx1"/>
                    </a:solidFill>
                  </a:rPr>
                  <a:t># of students registered or submitted TMAs</a:t>
                </a:r>
              </a:p>
            </c:rich>
          </c:tx>
          <c:layout>
            <c:manualLayout>
              <c:xMode val="edge"/>
              <c:yMode val="edge"/>
              <c:x val="1.8897929690533197E-2"/>
              <c:y val="0.120404236461537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2539936"/>
        <c:crosses val="autoZero"/>
        <c:crossBetween val="midCat"/>
      </c:valAx>
      <c:valAx>
        <c:axId val="57900536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chemeClr val="tx1"/>
                    </a:solidFill>
                  </a:rPr>
                  <a:t># of students withdrawn that week</a:t>
                </a:r>
              </a:p>
            </c:rich>
          </c:tx>
          <c:layout>
            <c:manualLayout>
              <c:xMode val="edge"/>
              <c:yMode val="edge"/>
              <c:x val="0.93014721751969498"/>
              <c:y val="8.182116770287434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009304"/>
        <c:crosses val="max"/>
        <c:crossBetween val="midCat"/>
      </c:valAx>
      <c:valAx>
        <c:axId val="57900930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579005368"/>
        <c:crosses val="max"/>
        <c:crossBetween val="midCat"/>
      </c:valAx>
      <c:spPr>
        <a:noFill/>
        <a:ln w="15875">
          <a:solidFill>
            <a:schemeClr val="tx1"/>
          </a:solidFill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974093004869398"/>
          <c:y val="8.2223530692907679E-2"/>
          <c:w val="0.45328797029387891"/>
          <c:h val="0.2372717993584135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attendance at Monday meetings</a:t>
            </a:r>
          </a:p>
        </c:rich>
      </c:tx>
      <c:layout>
        <c:manualLayout>
          <c:xMode val="edge"/>
          <c:yMode val="edge"/>
          <c:x val="0.27538294449039113"/>
          <c:y val="7.25228344659778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60347476569889"/>
          <c:y val="0.17746411483253591"/>
          <c:w val="0.75837511328558793"/>
          <c:h val="0.58658383198219166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4925">
                <a:solidFill>
                  <a:schemeClr val="accent1"/>
                </a:solidFill>
              </a:ln>
              <a:effectLst/>
            </c:spPr>
          </c:marker>
          <c:xVal>
            <c:numRef>
              <c:f>Sheet3!$G$3:$G$35</c:f>
              <c:numCache>
                <c:formatCode>0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</c:numCache>
            </c:numRef>
          </c:xVal>
          <c:yVal>
            <c:numRef>
              <c:f>Sheet3!$D$3:$D$35</c:f>
              <c:numCache>
                <c:formatCode>0</c:formatCode>
                <c:ptCount val="33"/>
                <c:pt idx="0">
                  <c:v>36.666666666666664</c:v>
                </c:pt>
                <c:pt idx="1">
                  <c:v>25</c:v>
                </c:pt>
                <c:pt idx="3">
                  <c:v>22.413793103448278</c:v>
                </c:pt>
                <c:pt idx="4">
                  <c:v>24.137931034482758</c:v>
                </c:pt>
                <c:pt idx="5">
                  <c:v>20.689655172413794</c:v>
                </c:pt>
                <c:pt idx="6">
                  <c:v>24.137931034482758</c:v>
                </c:pt>
                <c:pt idx="7">
                  <c:v>20.689655172413794</c:v>
                </c:pt>
                <c:pt idx="8">
                  <c:v>15.517241379310345</c:v>
                </c:pt>
                <c:pt idx="9">
                  <c:v>20.689655172413794</c:v>
                </c:pt>
                <c:pt idx="10">
                  <c:v>17.241379310344829</c:v>
                </c:pt>
                <c:pt idx="15">
                  <c:v>21.818181818181817</c:v>
                </c:pt>
                <c:pt idx="16">
                  <c:v>20</c:v>
                </c:pt>
                <c:pt idx="17">
                  <c:v>14.545454545454545</c:v>
                </c:pt>
                <c:pt idx="18">
                  <c:v>20</c:v>
                </c:pt>
                <c:pt idx="19">
                  <c:v>11.111111111111111</c:v>
                </c:pt>
                <c:pt idx="22">
                  <c:v>16.666666666666664</c:v>
                </c:pt>
                <c:pt idx="24">
                  <c:v>11.111111111111111</c:v>
                </c:pt>
                <c:pt idx="25">
                  <c:v>16.666666666666664</c:v>
                </c:pt>
                <c:pt idx="28">
                  <c:v>9.2592592592592595</c:v>
                </c:pt>
                <c:pt idx="29">
                  <c:v>16.981132075471699</c:v>
                </c:pt>
                <c:pt idx="32">
                  <c:v>22.641509433962266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553-4982-8662-94694CC5F6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2957007"/>
        <c:axId val="302957487"/>
      </c:scatterChart>
      <c:valAx>
        <c:axId val="302957007"/>
        <c:scaling>
          <c:orientation val="minMax"/>
          <c:max val="35"/>
          <c:min val="0"/>
        </c:scaling>
        <c:delete val="0"/>
        <c:axPos val="b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r>
                  <a:rPr lang="en-GB" sz="28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week</a:t>
                </a:r>
              </a:p>
            </c:rich>
          </c:tx>
          <c:layout>
            <c:manualLayout>
              <c:xMode val="edge"/>
              <c:yMode val="edge"/>
              <c:x val="0.47887707841870503"/>
              <c:y val="0.873037395174491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cap="none" spc="0" baseline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957487"/>
        <c:crosses val="autoZero"/>
        <c:crossBetween val="midCat"/>
        <c:majorUnit val="5"/>
      </c:valAx>
      <c:valAx>
        <c:axId val="302957487"/>
        <c:scaling>
          <c:orientation val="minMax"/>
        </c:scaling>
        <c:delete val="0"/>
        <c:axPos val="l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percentage of students attending</a:t>
                </a:r>
              </a:p>
            </c:rich>
          </c:tx>
          <c:layout>
            <c:manualLayout>
              <c:xMode val="edge"/>
              <c:yMode val="edge"/>
              <c:x val="2.2191346375645255E-2"/>
              <c:y val="0.164435062555926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95700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74387447176679"/>
          <c:y val="0.10106842522943667"/>
          <c:w val="0.71402913463301187"/>
          <c:h val="0.69701534531181564"/>
        </c:manualLayout>
      </c:layout>
      <c:scatterChart>
        <c:scatterStyle val="lineMarker"/>
        <c:varyColors val="0"/>
        <c:ser>
          <c:idx val="0"/>
          <c:order val="0"/>
          <c:tx>
            <c:v>21J</c:v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'TMA submission 21-22'!$B$3:$B$11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9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31</c:v>
                </c:pt>
                <c:pt idx="8">
                  <c:v>36</c:v>
                </c:pt>
              </c:numCache>
            </c:numRef>
          </c:xVal>
          <c:yVal>
            <c:numRef>
              <c:f>'TMA submission 21-22'!$E$3:$E$11</c:f>
              <c:numCache>
                <c:formatCode>0.0</c:formatCode>
                <c:ptCount val="9"/>
                <c:pt idx="0" formatCode="General">
                  <c:v>100</c:v>
                </c:pt>
                <c:pt idx="1">
                  <c:v>97.634408602150543</c:v>
                </c:pt>
                <c:pt idx="2">
                  <c:v>87.741935483870961</c:v>
                </c:pt>
                <c:pt idx="3">
                  <c:v>80.645161290322577</c:v>
                </c:pt>
                <c:pt idx="4">
                  <c:v>75.268817204301072</c:v>
                </c:pt>
                <c:pt idx="5">
                  <c:v>70.107526881720432</c:v>
                </c:pt>
                <c:pt idx="6">
                  <c:v>63.01075268817204</c:v>
                </c:pt>
                <c:pt idx="7">
                  <c:v>54.408602150537632</c:v>
                </c:pt>
                <c:pt idx="8">
                  <c:v>62.58064516129032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6C8-4E1D-819A-2BBF51ED3755}"/>
            </c:ext>
          </c:extLst>
        </c:ser>
        <c:ser>
          <c:idx val="2"/>
          <c:order val="2"/>
          <c:tx>
            <c:v>my test group</c:v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38100">
                <a:solidFill>
                  <a:srgbClr val="00B050"/>
                </a:solidFill>
              </a:ln>
              <a:effectLst/>
            </c:spPr>
          </c:marker>
          <c:xVal>
            <c:numRef>
              <c:f>'TMA submission 21-22'!$B$3:$B$11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9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31</c:v>
                </c:pt>
                <c:pt idx="8">
                  <c:v>36</c:v>
                </c:pt>
              </c:numCache>
            </c:numRef>
          </c:xVal>
          <c:yVal>
            <c:numRef>
              <c:f>'TMA submission 21-22'!$K$3:$K$11</c:f>
              <c:numCache>
                <c:formatCode>0.0</c:formatCode>
                <c:ptCount val="9"/>
                <c:pt idx="0">
                  <c:v>100</c:v>
                </c:pt>
                <c:pt idx="1">
                  <c:v>96.666666666666671</c:v>
                </c:pt>
                <c:pt idx="2">
                  <c:v>93.333333333333329</c:v>
                </c:pt>
                <c:pt idx="3">
                  <c:v>90</c:v>
                </c:pt>
                <c:pt idx="4">
                  <c:v>83.333333333333343</c:v>
                </c:pt>
                <c:pt idx="5">
                  <c:v>85</c:v>
                </c:pt>
                <c:pt idx="6">
                  <c:v>76.666666666666671</c:v>
                </c:pt>
                <c:pt idx="7">
                  <c:v>71.666666666666671</c:v>
                </c:pt>
                <c:pt idx="8">
                  <c:v>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6C8-4E1D-819A-2BBF51ED3755}"/>
            </c:ext>
          </c:extLst>
        </c:ser>
        <c:ser>
          <c:idx val="3"/>
          <c:order val="3"/>
          <c:tx>
            <c:v>comparison group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38100">
                <a:solidFill>
                  <a:schemeClr val="accent4"/>
                </a:solidFill>
              </a:ln>
              <a:effectLst/>
            </c:spPr>
          </c:marker>
          <c:xVal>
            <c:numRef>
              <c:f>'TMA submission 21-22'!$B$3:$B$11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9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31</c:v>
                </c:pt>
                <c:pt idx="8">
                  <c:v>36</c:v>
                </c:pt>
              </c:numCache>
            </c:numRef>
          </c:xVal>
          <c:yVal>
            <c:numRef>
              <c:f>'TMA submission 21-22'!$I$3:$I$11</c:f>
              <c:numCache>
                <c:formatCode>0.0</c:formatCode>
                <c:ptCount val="9"/>
                <c:pt idx="0">
                  <c:v>100</c:v>
                </c:pt>
                <c:pt idx="1">
                  <c:v>96.626506024096386</c:v>
                </c:pt>
                <c:pt idx="2">
                  <c:v>86.746987951807228</c:v>
                </c:pt>
                <c:pt idx="3">
                  <c:v>81.204819277108427</c:v>
                </c:pt>
                <c:pt idx="4">
                  <c:v>74.939759036144579</c:v>
                </c:pt>
                <c:pt idx="5">
                  <c:v>75.903614457831324</c:v>
                </c:pt>
                <c:pt idx="6">
                  <c:v>67.46987951807229</c:v>
                </c:pt>
                <c:pt idx="7">
                  <c:v>61.686746987951814</c:v>
                </c:pt>
                <c:pt idx="8">
                  <c:v>65.5421686746988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6C8-4E1D-819A-2BBF51ED37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796607"/>
        <c:axId val="72796127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22J</c:v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'TMA submission 21-22'!$B$3:$B$11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2</c:v>
                      </c:pt>
                      <c:pt idx="2">
                        <c:v>6</c:v>
                      </c:pt>
                      <c:pt idx="3">
                        <c:v>9</c:v>
                      </c:pt>
                      <c:pt idx="4">
                        <c:v>14</c:v>
                      </c:pt>
                      <c:pt idx="5">
                        <c:v>18</c:v>
                      </c:pt>
                      <c:pt idx="6">
                        <c:v>24</c:v>
                      </c:pt>
                      <c:pt idx="7">
                        <c:v>31</c:v>
                      </c:pt>
                      <c:pt idx="8">
                        <c:v>36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'TMA submission 21-22'!$G$3:$G$9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>
                        <c:v>100</c:v>
                      </c:pt>
                      <c:pt idx="1">
                        <c:v>96.631578947368425</c:v>
                      </c:pt>
                      <c:pt idx="2">
                        <c:v>87.578947368421055</c:v>
                      </c:pt>
                      <c:pt idx="3">
                        <c:v>82.315789473684205</c:v>
                      </c:pt>
                      <c:pt idx="4">
                        <c:v>76</c:v>
                      </c:pt>
                      <c:pt idx="5">
                        <c:v>77.05263157894737</c:v>
                      </c:pt>
                      <c:pt idx="6">
                        <c:v>68.631578947368425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D6C8-4E1D-819A-2BBF51ED3755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v>me 21J</c:v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'TMA submission 21-22'!$B$3:$B$11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2</c:v>
                      </c:pt>
                      <c:pt idx="2">
                        <c:v>6</c:v>
                      </c:pt>
                      <c:pt idx="3">
                        <c:v>9</c:v>
                      </c:pt>
                      <c:pt idx="4">
                        <c:v>14</c:v>
                      </c:pt>
                      <c:pt idx="5">
                        <c:v>18</c:v>
                      </c:pt>
                      <c:pt idx="6">
                        <c:v>24</c:v>
                      </c:pt>
                      <c:pt idx="7">
                        <c:v>31</c:v>
                      </c:pt>
                      <c:pt idx="8">
                        <c:v>36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'TMA submission 21-22'!$N$3:$N$10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">
                        <c:v>100</c:v>
                      </c:pt>
                      <c:pt idx="2" formatCode="0.0">
                        <c:v>93.333333333333329</c:v>
                      </c:pt>
                      <c:pt idx="3" formatCode="0.0">
                        <c:v>93.333333333333329</c:v>
                      </c:pt>
                      <c:pt idx="4" formatCode="0.0">
                        <c:v>90</c:v>
                      </c:pt>
                      <c:pt idx="5" formatCode="0.0">
                        <c:v>75</c:v>
                      </c:pt>
                      <c:pt idx="6" formatCode="0.0">
                        <c:v>68.333333333333329</c:v>
                      </c:pt>
                      <c:pt idx="7" formatCode="0.0">
                        <c:v>55.000000000000007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6C8-4E1D-819A-2BBF51ED3755}"/>
                  </c:ext>
                </c:extLst>
              </c15:ser>
            </c15:filteredScatterSeries>
          </c:ext>
        </c:extLst>
      </c:scatterChart>
      <c:valAx>
        <c:axId val="72796607"/>
        <c:scaling>
          <c:orientation val="minMax"/>
        </c:scaling>
        <c:delete val="0"/>
        <c:axPos val="b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800"/>
                  <a:t>week</a:t>
                </a:r>
              </a:p>
            </c:rich>
          </c:tx>
          <c:layout>
            <c:manualLayout>
              <c:xMode val="edge"/>
              <c:yMode val="edge"/>
              <c:x val="0.41557258630642591"/>
              <c:y val="0.885944170719323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796127"/>
        <c:crosses val="autoZero"/>
        <c:crossBetween val="midCat"/>
        <c:majorUnit val="10"/>
        <c:minorUnit val="5"/>
      </c:valAx>
      <c:valAx>
        <c:axId val="72796127"/>
        <c:scaling>
          <c:orientation val="minMax"/>
          <c:max val="105"/>
          <c:min val="50"/>
        </c:scaling>
        <c:delete val="0"/>
        <c:axPos val="l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800" dirty="0"/>
                  <a:t>percentage submission of</a:t>
                </a:r>
                <a:r>
                  <a:rPr lang="en-GB" sz="2800" baseline="0" dirty="0"/>
                  <a:t> TMAs </a:t>
                </a:r>
                <a:endParaRPr lang="en-GB" sz="2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79660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900984697688428"/>
          <c:y val="1.3389928397382749E-2"/>
          <c:w val="0.2989488215303876"/>
          <c:h val="0.34233321373108261"/>
        </c:manualLayout>
      </c:layout>
      <c:overlay val="0"/>
      <c:spPr>
        <a:solidFill>
          <a:schemeClr val="bg1"/>
        </a:solidFill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13648293963254"/>
          <c:y val="5.0925925925925923E-2"/>
          <c:w val="0.84776159230096249"/>
          <c:h val="0.809267279090113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'Sheet3 (2)'!$AS$2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'Sheet3 (2)'!$AR$3:$AR$8</c:f>
              <c:strCache>
                <c:ptCount val="6"/>
                <c:pt idx="0">
                  <c:v>distinction</c:v>
                </c:pt>
                <c:pt idx="1">
                  <c:v>grade 2</c:v>
                </c:pt>
                <c:pt idx="2">
                  <c:v>grade 3</c:v>
                </c:pt>
                <c:pt idx="3">
                  <c:v>grade 4</c:v>
                </c:pt>
                <c:pt idx="4">
                  <c:v>fail/resit</c:v>
                </c:pt>
                <c:pt idx="5">
                  <c:v>fail/no resit</c:v>
                </c:pt>
              </c:strCache>
            </c:strRef>
          </c:cat>
          <c:val>
            <c:numRef>
              <c:f>'Sheet3 (2)'!$AS$3:$AS$8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6C-40AF-A9D5-80A0D5349CB6}"/>
            </c:ext>
          </c:extLst>
        </c:ser>
        <c:ser>
          <c:idx val="1"/>
          <c:order val="1"/>
          <c:tx>
            <c:strRef>
              <c:f>'Sheet3 (2)'!$AT$2</c:f>
              <c:strCache>
                <c:ptCount val="1"/>
                <c:pt idx="0">
                  <c:v>1-to-5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'Sheet3 (2)'!$AR$3:$AR$8</c:f>
              <c:strCache>
                <c:ptCount val="6"/>
                <c:pt idx="0">
                  <c:v>distinction</c:v>
                </c:pt>
                <c:pt idx="1">
                  <c:v>grade 2</c:v>
                </c:pt>
                <c:pt idx="2">
                  <c:v>grade 3</c:v>
                </c:pt>
                <c:pt idx="3">
                  <c:v>grade 4</c:v>
                </c:pt>
                <c:pt idx="4">
                  <c:v>fail/resit</c:v>
                </c:pt>
                <c:pt idx="5">
                  <c:v>fail/no resit</c:v>
                </c:pt>
              </c:strCache>
            </c:strRef>
          </c:cat>
          <c:val>
            <c:numRef>
              <c:f>'Sheet3 (2)'!$AT$3:$AT$8</c:f>
              <c:numCache>
                <c:formatCode>General</c:formatCode>
                <c:ptCount val="6"/>
                <c:pt idx="0">
                  <c:v>5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6C-40AF-A9D5-80A0D5349CB6}"/>
            </c:ext>
          </c:extLst>
        </c:ser>
        <c:ser>
          <c:idx val="2"/>
          <c:order val="2"/>
          <c:tx>
            <c:strRef>
              <c:f>'Sheet3 (2)'!$AU$2</c:f>
              <c:strCache>
                <c:ptCount val="1"/>
                <c:pt idx="0">
                  <c:v>6-to-10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'Sheet3 (2)'!$AR$3:$AR$8</c:f>
              <c:strCache>
                <c:ptCount val="6"/>
                <c:pt idx="0">
                  <c:v>distinction</c:v>
                </c:pt>
                <c:pt idx="1">
                  <c:v>grade 2</c:v>
                </c:pt>
                <c:pt idx="2">
                  <c:v>grade 3</c:v>
                </c:pt>
                <c:pt idx="3">
                  <c:v>grade 4</c:v>
                </c:pt>
                <c:pt idx="4">
                  <c:v>fail/resit</c:v>
                </c:pt>
                <c:pt idx="5">
                  <c:v>fail/no resit</c:v>
                </c:pt>
              </c:strCache>
            </c:strRef>
          </c:cat>
          <c:val>
            <c:numRef>
              <c:f>'Sheet3 (2)'!$AU$3:$AU$6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6C-40AF-A9D5-80A0D5349CB6}"/>
            </c:ext>
          </c:extLst>
        </c:ser>
        <c:ser>
          <c:idx val="3"/>
          <c:order val="3"/>
          <c:tx>
            <c:strRef>
              <c:f>'Sheet3 (2)'!$AV$2</c:f>
              <c:strCache>
                <c:ptCount val="1"/>
                <c:pt idx="0">
                  <c:v>&gt;10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'Sheet3 (2)'!$AR$3:$AR$8</c:f>
              <c:strCache>
                <c:ptCount val="6"/>
                <c:pt idx="0">
                  <c:v>distinction</c:v>
                </c:pt>
                <c:pt idx="1">
                  <c:v>grade 2</c:v>
                </c:pt>
                <c:pt idx="2">
                  <c:v>grade 3</c:v>
                </c:pt>
                <c:pt idx="3">
                  <c:v>grade 4</c:v>
                </c:pt>
                <c:pt idx="4">
                  <c:v>fail/resit</c:v>
                </c:pt>
                <c:pt idx="5">
                  <c:v>fail/no resit</c:v>
                </c:pt>
              </c:strCache>
            </c:strRef>
          </c:cat>
          <c:val>
            <c:numRef>
              <c:f>'Sheet3 (2)'!$AV$3:$AV$7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6C-40AF-A9D5-80A0D5349C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78335743"/>
        <c:axId val="497114991"/>
      </c:barChart>
      <c:catAx>
        <c:axId val="97833574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 dirty="0"/>
                  <a:t>grade obtained</a:t>
                </a:r>
                <a:r>
                  <a:rPr lang="en-GB" sz="1800" baseline="0" dirty="0"/>
                  <a:t> in June'23 exam</a:t>
                </a:r>
                <a:endParaRPr lang="en-GB" sz="1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114991"/>
        <c:crosses val="autoZero"/>
        <c:auto val="1"/>
        <c:lblAlgn val="ctr"/>
        <c:lblOffset val="100"/>
        <c:noMultiLvlLbl val="0"/>
      </c:catAx>
      <c:valAx>
        <c:axId val="497114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/>
                  <a:t>Number of students in</a:t>
                </a:r>
                <a:r>
                  <a:rPr lang="en-GB" sz="1400" baseline="0"/>
                  <a:t> my test group</a:t>
                </a:r>
                <a:endParaRPr lang="en-GB" sz="1400"/>
              </a:p>
            </c:rich>
          </c:tx>
          <c:layout>
            <c:manualLayout>
              <c:xMode val="edge"/>
              <c:yMode val="edge"/>
              <c:x val="2.7208223972003495E-2"/>
              <c:y val="0.105625182268883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8335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693208803933238"/>
          <c:y val="1.9002693163379665E-2"/>
          <c:w val="0.13937610098863176"/>
          <c:h val="0.396490990565175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89303275442338"/>
          <c:y val="5.3654301532949866E-2"/>
          <c:w val="0.84755886938456937"/>
          <c:h val="0.77402624836026956"/>
        </c:manualLayout>
      </c:layout>
      <c:barChart>
        <c:barDir val="col"/>
        <c:grouping val="stacked"/>
        <c:varyColors val="0"/>
        <c:ser>
          <c:idx val="0"/>
          <c:order val="0"/>
          <c:tx>
            <c:v>a bit behind</c:v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Sheet3!$H$4:$H$35</c:f>
              <c:numCache>
                <c:formatCode>0</c:formatCode>
                <c:ptCount val="32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7">
                  <c:v>26</c:v>
                </c:pt>
                <c:pt idx="28">
                  <c:v>27</c:v>
                </c:pt>
                <c:pt idx="29">
                  <c:v>28</c:v>
                </c:pt>
                <c:pt idx="30">
                  <c:v>29</c:v>
                </c:pt>
                <c:pt idx="31">
                  <c:v>30</c:v>
                </c:pt>
              </c:numCache>
            </c:numRef>
          </c:cat>
          <c:val>
            <c:numRef>
              <c:f>Sheet3!$J$4:$J$35</c:f>
              <c:numCache>
                <c:formatCode>General</c:formatCode>
                <c:ptCount val="32"/>
                <c:pt idx="0" formatCode="0">
                  <c:v>0</c:v>
                </c:pt>
                <c:pt idx="2" formatCode="0">
                  <c:v>0</c:v>
                </c:pt>
                <c:pt idx="3" formatCode="0">
                  <c:v>1</c:v>
                </c:pt>
                <c:pt idx="4" formatCode="0">
                  <c:v>0</c:v>
                </c:pt>
                <c:pt idx="5" formatCode="0">
                  <c:v>3</c:v>
                </c:pt>
                <c:pt idx="6" formatCode="0">
                  <c:v>3</c:v>
                </c:pt>
                <c:pt idx="9" formatCode="0">
                  <c:v>1</c:v>
                </c:pt>
                <c:pt idx="14" formatCode="0">
                  <c:v>3</c:v>
                </c:pt>
                <c:pt idx="15" formatCode="0">
                  <c:v>0</c:v>
                </c:pt>
                <c:pt idx="16" formatCode="0">
                  <c:v>2</c:v>
                </c:pt>
                <c:pt idx="17" formatCode="0">
                  <c:v>1</c:v>
                </c:pt>
                <c:pt idx="18" formatCode="0">
                  <c:v>1</c:v>
                </c:pt>
                <c:pt idx="21" formatCode="0">
                  <c:v>3</c:v>
                </c:pt>
                <c:pt idx="23">
                  <c:v>0</c:v>
                </c:pt>
                <c:pt idx="24">
                  <c:v>1</c:v>
                </c:pt>
                <c:pt idx="27">
                  <c:v>0</c:v>
                </c:pt>
                <c:pt idx="28">
                  <c:v>3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F4-41D4-A848-CD1E54577A99}"/>
            </c:ext>
          </c:extLst>
        </c:ser>
        <c:ser>
          <c:idx val="1"/>
          <c:order val="1"/>
          <c:tx>
            <c:v>on track</c:v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Sheet3!$H$4:$H$35</c:f>
              <c:numCache>
                <c:formatCode>0</c:formatCode>
                <c:ptCount val="32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7">
                  <c:v>26</c:v>
                </c:pt>
                <c:pt idx="28">
                  <c:v>27</c:v>
                </c:pt>
                <c:pt idx="29">
                  <c:v>28</c:v>
                </c:pt>
                <c:pt idx="30">
                  <c:v>29</c:v>
                </c:pt>
                <c:pt idx="31">
                  <c:v>30</c:v>
                </c:pt>
              </c:numCache>
            </c:numRef>
          </c:cat>
          <c:val>
            <c:numRef>
              <c:f>Sheet3!$L$4:$L$35</c:f>
              <c:numCache>
                <c:formatCode>General</c:formatCode>
                <c:ptCount val="32"/>
                <c:pt idx="0" formatCode="0">
                  <c:v>4</c:v>
                </c:pt>
                <c:pt idx="2" formatCode="0">
                  <c:v>4</c:v>
                </c:pt>
                <c:pt idx="3" formatCode="0">
                  <c:v>3</c:v>
                </c:pt>
                <c:pt idx="4" formatCode="0">
                  <c:v>4</c:v>
                </c:pt>
                <c:pt idx="5" formatCode="0">
                  <c:v>4</c:v>
                </c:pt>
                <c:pt idx="6" formatCode="0">
                  <c:v>5</c:v>
                </c:pt>
                <c:pt idx="9" formatCode="0">
                  <c:v>5</c:v>
                </c:pt>
                <c:pt idx="14" formatCode="0">
                  <c:v>5</c:v>
                </c:pt>
                <c:pt idx="15" formatCode="0">
                  <c:v>7</c:v>
                </c:pt>
                <c:pt idx="16" formatCode="0">
                  <c:v>3</c:v>
                </c:pt>
                <c:pt idx="17" formatCode="0">
                  <c:v>6</c:v>
                </c:pt>
                <c:pt idx="18" formatCode="0">
                  <c:v>2</c:v>
                </c:pt>
                <c:pt idx="21" formatCode="0">
                  <c:v>4</c:v>
                </c:pt>
                <c:pt idx="23">
                  <c:v>3</c:v>
                </c:pt>
                <c:pt idx="24">
                  <c:v>5</c:v>
                </c:pt>
                <c:pt idx="27">
                  <c:v>3</c:v>
                </c:pt>
                <c:pt idx="3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F4-41D4-A848-CD1E54577A99}"/>
            </c:ext>
          </c:extLst>
        </c:ser>
        <c:ser>
          <c:idx val="2"/>
          <c:order val="2"/>
          <c:tx>
            <c:v>a little ahead</c:v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Sheet3!$H$4:$H$35</c:f>
              <c:numCache>
                <c:formatCode>0</c:formatCode>
                <c:ptCount val="32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7">
                  <c:v>26</c:v>
                </c:pt>
                <c:pt idx="28">
                  <c:v>27</c:v>
                </c:pt>
                <c:pt idx="29">
                  <c:v>28</c:v>
                </c:pt>
                <c:pt idx="30">
                  <c:v>29</c:v>
                </c:pt>
                <c:pt idx="31">
                  <c:v>30</c:v>
                </c:pt>
              </c:numCache>
            </c:numRef>
          </c:cat>
          <c:val>
            <c:numRef>
              <c:f>Sheet3!$N$4:$N$35</c:f>
              <c:numCache>
                <c:formatCode>General</c:formatCode>
                <c:ptCount val="32"/>
                <c:pt idx="0" formatCode="0">
                  <c:v>5</c:v>
                </c:pt>
                <c:pt idx="2" formatCode="0">
                  <c:v>1</c:v>
                </c:pt>
                <c:pt idx="3" formatCode="0">
                  <c:v>3</c:v>
                </c:pt>
                <c:pt idx="4" formatCode="0">
                  <c:v>1</c:v>
                </c:pt>
                <c:pt idx="5" formatCode="0">
                  <c:v>2</c:v>
                </c:pt>
                <c:pt idx="6" formatCode="0">
                  <c:v>1</c:v>
                </c:pt>
                <c:pt idx="9" formatCode="0">
                  <c:v>2</c:v>
                </c:pt>
                <c:pt idx="14" formatCode="0">
                  <c:v>2</c:v>
                </c:pt>
                <c:pt idx="15" formatCode="0">
                  <c:v>0</c:v>
                </c:pt>
                <c:pt idx="16" formatCode="0">
                  <c:v>0</c:v>
                </c:pt>
                <c:pt idx="17" formatCode="0">
                  <c:v>1</c:v>
                </c:pt>
                <c:pt idx="18" formatCode="0">
                  <c:v>1</c:v>
                </c:pt>
                <c:pt idx="21" formatCode="0">
                  <c:v>0</c:v>
                </c:pt>
                <c:pt idx="23">
                  <c:v>1</c:v>
                </c:pt>
                <c:pt idx="24">
                  <c:v>1</c:v>
                </c:pt>
                <c:pt idx="27">
                  <c:v>1</c:v>
                </c:pt>
                <c:pt idx="28">
                  <c:v>1</c:v>
                </c:pt>
                <c:pt idx="3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F4-41D4-A848-CD1E54577A99}"/>
            </c:ext>
          </c:extLst>
        </c:ser>
        <c:ser>
          <c:idx val="3"/>
          <c:order val="3"/>
          <c:tx>
            <c:strRef>
              <c:f>Sheet3!$P$2</c:f>
              <c:strCache>
                <c:ptCount val="1"/>
                <c:pt idx="0">
                  <c:v>even further ahead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Sheet3!$H$4:$H$35</c:f>
              <c:numCache>
                <c:formatCode>0</c:formatCode>
                <c:ptCount val="32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7">
                  <c:v>26</c:v>
                </c:pt>
                <c:pt idx="28">
                  <c:v>27</c:v>
                </c:pt>
                <c:pt idx="29">
                  <c:v>28</c:v>
                </c:pt>
                <c:pt idx="30">
                  <c:v>29</c:v>
                </c:pt>
                <c:pt idx="31">
                  <c:v>30</c:v>
                </c:pt>
              </c:numCache>
            </c:numRef>
          </c:cat>
          <c:val>
            <c:numRef>
              <c:f>Sheet3!$P$4:$P$35</c:f>
              <c:numCache>
                <c:formatCode>General</c:formatCode>
                <c:ptCount val="32"/>
                <c:pt idx="0" formatCode="0">
                  <c:v>6</c:v>
                </c:pt>
                <c:pt idx="2" formatCode="0">
                  <c:v>4</c:v>
                </c:pt>
                <c:pt idx="3" formatCode="0">
                  <c:v>5</c:v>
                </c:pt>
                <c:pt idx="4" formatCode="0">
                  <c:v>3</c:v>
                </c:pt>
                <c:pt idx="5" formatCode="0">
                  <c:v>1</c:v>
                </c:pt>
                <c:pt idx="6" formatCode="0">
                  <c:v>1</c:v>
                </c:pt>
                <c:pt idx="9" formatCode="0">
                  <c:v>1</c:v>
                </c:pt>
                <c:pt idx="14" formatCode="0">
                  <c:v>1</c:v>
                </c:pt>
                <c:pt idx="15" formatCode="0">
                  <c:v>5</c:v>
                </c:pt>
                <c:pt idx="16" formatCode="0">
                  <c:v>1</c:v>
                </c:pt>
                <c:pt idx="17" formatCode="0">
                  <c:v>2</c:v>
                </c:pt>
                <c:pt idx="18" formatCode="0">
                  <c:v>2</c:v>
                </c:pt>
                <c:pt idx="21" formatCode="0">
                  <c:v>1</c:v>
                </c:pt>
                <c:pt idx="23">
                  <c:v>1</c:v>
                </c:pt>
                <c:pt idx="24">
                  <c:v>0</c:v>
                </c:pt>
                <c:pt idx="27">
                  <c:v>1</c:v>
                </c:pt>
                <c:pt idx="28">
                  <c:v>2</c:v>
                </c:pt>
                <c:pt idx="3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F4-41D4-A848-CD1E54577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6841936"/>
        <c:axId val="479550464"/>
      </c:barChart>
      <c:catAx>
        <c:axId val="11268419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study week of the module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550464"/>
        <c:crosses val="autoZero"/>
        <c:auto val="1"/>
        <c:lblAlgn val="ctr"/>
        <c:lblOffset val="100"/>
        <c:noMultiLvlLbl val="0"/>
      </c:catAx>
      <c:valAx>
        <c:axId val="47955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/>
                  <a:t>number of students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684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241986332960157"/>
          <c:y val="1.3194588066323261E-2"/>
          <c:w val="0.31713608106403446"/>
          <c:h val="0.40977125883513227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226825672821378"/>
          <c:y val="4.6245519368177709E-2"/>
          <c:w val="0.71179840198327471"/>
          <c:h val="0.795378390201224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'Sheet3 (2)'!$AR$3</c:f>
              <c:strCache>
                <c:ptCount val="1"/>
                <c:pt idx="0">
                  <c:v>distinction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'Sheet3 (2)'!$AS$2:$AV$2</c:f>
              <c:strCache>
                <c:ptCount val="4"/>
                <c:pt idx="0">
                  <c:v>0</c:v>
                </c:pt>
                <c:pt idx="1">
                  <c:v>1-to-5</c:v>
                </c:pt>
                <c:pt idx="2">
                  <c:v>6-to-10</c:v>
                </c:pt>
                <c:pt idx="3">
                  <c:v>&gt;10</c:v>
                </c:pt>
              </c:strCache>
            </c:strRef>
          </c:cat>
          <c:val>
            <c:numRef>
              <c:f>'Sheet3 (2)'!$AS$3:$AV$3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49-4791-933C-A8EB2951C924}"/>
            </c:ext>
          </c:extLst>
        </c:ser>
        <c:ser>
          <c:idx val="1"/>
          <c:order val="1"/>
          <c:tx>
            <c:strRef>
              <c:f>'Sheet3 (2)'!$AR$4</c:f>
              <c:strCache>
                <c:ptCount val="1"/>
                <c:pt idx="0">
                  <c:v>grade 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'Sheet3 (2)'!$AS$2:$AV$2</c:f>
              <c:strCache>
                <c:ptCount val="4"/>
                <c:pt idx="0">
                  <c:v>0</c:v>
                </c:pt>
                <c:pt idx="1">
                  <c:v>1-to-5</c:v>
                </c:pt>
                <c:pt idx="2">
                  <c:v>6-to-10</c:v>
                </c:pt>
                <c:pt idx="3">
                  <c:v>&gt;10</c:v>
                </c:pt>
              </c:strCache>
            </c:strRef>
          </c:cat>
          <c:val>
            <c:numRef>
              <c:f>'Sheet3 (2)'!$AS$4:$AV$4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49-4791-933C-A8EB2951C924}"/>
            </c:ext>
          </c:extLst>
        </c:ser>
        <c:ser>
          <c:idx val="2"/>
          <c:order val="2"/>
          <c:tx>
            <c:strRef>
              <c:f>'Sheet3 (2)'!$AR$5</c:f>
              <c:strCache>
                <c:ptCount val="1"/>
                <c:pt idx="0">
                  <c:v>grade 3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'Sheet3 (2)'!$AS$2:$AV$2</c:f>
              <c:strCache>
                <c:ptCount val="4"/>
                <c:pt idx="0">
                  <c:v>0</c:v>
                </c:pt>
                <c:pt idx="1">
                  <c:v>1-to-5</c:v>
                </c:pt>
                <c:pt idx="2">
                  <c:v>6-to-10</c:v>
                </c:pt>
                <c:pt idx="3">
                  <c:v>&gt;10</c:v>
                </c:pt>
              </c:strCache>
            </c:strRef>
          </c:cat>
          <c:val>
            <c:numRef>
              <c:f>'Sheet3 (2)'!$AS$5:$AV$5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49-4791-933C-A8EB2951C924}"/>
            </c:ext>
          </c:extLst>
        </c:ser>
        <c:ser>
          <c:idx val="3"/>
          <c:order val="3"/>
          <c:tx>
            <c:strRef>
              <c:f>'Sheet3 (2)'!$AR$6</c:f>
              <c:strCache>
                <c:ptCount val="1"/>
                <c:pt idx="0">
                  <c:v>grade 4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'Sheet3 (2)'!$AS$2:$AV$2</c:f>
              <c:strCache>
                <c:ptCount val="4"/>
                <c:pt idx="0">
                  <c:v>0</c:v>
                </c:pt>
                <c:pt idx="1">
                  <c:v>1-to-5</c:v>
                </c:pt>
                <c:pt idx="2">
                  <c:v>6-to-10</c:v>
                </c:pt>
                <c:pt idx="3">
                  <c:v>&gt;10</c:v>
                </c:pt>
              </c:strCache>
            </c:strRef>
          </c:cat>
          <c:val>
            <c:numRef>
              <c:f>'Sheet3 (2)'!$AS$6:$AV$6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49-4791-933C-A8EB2951C924}"/>
            </c:ext>
          </c:extLst>
        </c:ser>
        <c:ser>
          <c:idx val="4"/>
          <c:order val="4"/>
          <c:tx>
            <c:strRef>
              <c:f>'Sheet3 (2)'!$AR$7</c:f>
              <c:strCache>
                <c:ptCount val="1"/>
                <c:pt idx="0">
                  <c:v>fail/resit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'Sheet3 (2)'!$AS$2:$AV$2</c:f>
              <c:strCache>
                <c:ptCount val="4"/>
                <c:pt idx="0">
                  <c:v>0</c:v>
                </c:pt>
                <c:pt idx="1">
                  <c:v>1-to-5</c:v>
                </c:pt>
                <c:pt idx="2">
                  <c:v>6-to-10</c:v>
                </c:pt>
                <c:pt idx="3">
                  <c:v>&gt;10</c:v>
                </c:pt>
              </c:strCache>
            </c:strRef>
          </c:cat>
          <c:val>
            <c:numRef>
              <c:f>'Sheet3 (2)'!$AS$7:$AT$7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49-4791-933C-A8EB2951C924}"/>
            </c:ext>
          </c:extLst>
        </c:ser>
        <c:ser>
          <c:idx val="5"/>
          <c:order val="5"/>
          <c:tx>
            <c:strRef>
              <c:f>'Sheet3 (2)'!$AR$8</c:f>
              <c:strCache>
                <c:ptCount val="1"/>
                <c:pt idx="0">
                  <c:v>fail/no resit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'Sheet3 (2)'!$AS$2:$AV$2</c:f>
              <c:strCache>
                <c:ptCount val="4"/>
                <c:pt idx="0">
                  <c:v>0</c:v>
                </c:pt>
                <c:pt idx="1">
                  <c:v>1-to-5</c:v>
                </c:pt>
                <c:pt idx="2">
                  <c:v>6-to-10</c:v>
                </c:pt>
                <c:pt idx="3">
                  <c:v>&gt;10</c:v>
                </c:pt>
              </c:strCache>
            </c:strRef>
          </c:cat>
          <c:val>
            <c:numRef>
              <c:f>'Sheet3 (2)'!$AS$8:$AT$8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49-4791-933C-A8EB2951C92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78834735"/>
        <c:axId val="497131311"/>
      </c:barChart>
      <c:catAx>
        <c:axId val="117883473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/>
                  <a:t>number of meetings attended by the student</a:t>
                </a:r>
              </a:p>
            </c:rich>
          </c:tx>
          <c:layout>
            <c:manualLayout>
              <c:xMode val="edge"/>
              <c:yMode val="edge"/>
              <c:x val="0.24097090988626421"/>
              <c:y val="0.929606299212598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131311"/>
        <c:crosses val="autoZero"/>
        <c:auto val="1"/>
        <c:lblAlgn val="ctr"/>
        <c:lblOffset val="100"/>
        <c:noMultiLvlLbl val="0"/>
      </c:catAx>
      <c:valAx>
        <c:axId val="497131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number of students in test group</a:t>
                </a:r>
              </a:p>
            </c:rich>
          </c:tx>
          <c:layout>
            <c:manualLayout>
              <c:xMode val="edge"/>
              <c:yMode val="edge"/>
              <c:x val="2.1652668416447945E-2"/>
              <c:y val="0.128684383202099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8834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423097112860895"/>
          <c:y val="8.1972091603987451E-3"/>
          <c:w val="0.21342647385912186"/>
          <c:h val="0.59980257856641528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74387447176679"/>
          <c:y val="0.10106842522943667"/>
          <c:w val="0.71402913463301187"/>
          <c:h val="0.69701534531181564"/>
        </c:manualLayout>
      </c:layout>
      <c:scatterChart>
        <c:scatterStyle val="lineMarker"/>
        <c:varyColors val="0"/>
        <c:ser>
          <c:idx val="0"/>
          <c:order val="0"/>
          <c:tx>
            <c:v>21J</c:v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'TMA submission 21-22'!$B$3:$B$11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9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31</c:v>
                </c:pt>
                <c:pt idx="8">
                  <c:v>36</c:v>
                </c:pt>
              </c:numCache>
            </c:numRef>
          </c:xVal>
          <c:yVal>
            <c:numRef>
              <c:f>'TMA submission 21-22'!$E$3:$E$11</c:f>
              <c:numCache>
                <c:formatCode>0.0</c:formatCode>
                <c:ptCount val="9"/>
                <c:pt idx="0" formatCode="General">
                  <c:v>100</c:v>
                </c:pt>
                <c:pt idx="1">
                  <c:v>97.634408602150543</c:v>
                </c:pt>
                <c:pt idx="2">
                  <c:v>87.741935483870961</c:v>
                </c:pt>
                <c:pt idx="3">
                  <c:v>80.645161290322577</c:v>
                </c:pt>
                <c:pt idx="4">
                  <c:v>75.268817204301072</c:v>
                </c:pt>
                <c:pt idx="5">
                  <c:v>70.107526881720432</c:v>
                </c:pt>
                <c:pt idx="6">
                  <c:v>63.01075268817204</c:v>
                </c:pt>
                <c:pt idx="7">
                  <c:v>54.408602150537632</c:v>
                </c:pt>
                <c:pt idx="8">
                  <c:v>62.58064516129032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6C8-4E1D-819A-2BBF51ED3755}"/>
            </c:ext>
          </c:extLst>
        </c:ser>
        <c:ser>
          <c:idx val="2"/>
          <c:order val="2"/>
          <c:tx>
            <c:v>my test group</c:v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1750">
                <a:solidFill>
                  <a:schemeClr val="accent3"/>
                </a:solidFill>
              </a:ln>
              <a:effectLst/>
            </c:spPr>
          </c:marker>
          <c:xVal>
            <c:numRef>
              <c:f>'TMA submission 21-22'!$B$3:$B$11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9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31</c:v>
                </c:pt>
                <c:pt idx="8">
                  <c:v>36</c:v>
                </c:pt>
              </c:numCache>
            </c:numRef>
          </c:xVal>
          <c:yVal>
            <c:numRef>
              <c:f>'TMA submission 21-22'!$K$3:$K$11</c:f>
              <c:numCache>
                <c:formatCode>0.0</c:formatCode>
                <c:ptCount val="9"/>
                <c:pt idx="0">
                  <c:v>100</c:v>
                </c:pt>
                <c:pt idx="1">
                  <c:v>96.666666666666671</c:v>
                </c:pt>
                <c:pt idx="2">
                  <c:v>93.333333333333329</c:v>
                </c:pt>
                <c:pt idx="3">
                  <c:v>90</c:v>
                </c:pt>
                <c:pt idx="4">
                  <c:v>83.333333333333343</c:v>
                </c:pt>
                <c:pt idx="5">
                  <c:v>85</c:v>
                </c:pt>
                <c:pt idx="6">
                  <c:v>76.666666666666671</c:v>
                </c:pt>
                <c:pt idx="7">
                  <c:v>71.666666666666671</c:v>
                </c:pt>
                <c:pt idx="8">
                  <c:v>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6C8-4E1D-819A-2BBF51ED3755}"/>
            </c:ext>
          </c:extLst>
        </c:ser>
        <c:ser>
          <c:idx val="3"/>
          <c:order val="3"/>
          <c:tx>
            <c:v>comparison group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38100">
                <a:solidFill>
                  <a:schemeClr val="accent4"/>
                </a:solidFill>
              </a:ln>
              <a:effectLst/>
            </c:spPr>
          </c:marker>
          <c:xVal>
            <c:numRef>
              <c:f>'TMA submission 21-22'!$B$3:$B$11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9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31</c:v>
                </c:pt>
                <c:pt idx="8">
                  <c:v>36</c:v>
                </c:pt>
              </c:numCache>
            </c:numRef>
          </c:xVal>
          <c:yVal>
            <c:numRef>
              <c:f>'TMA submission 21-22'!$I$3:$I$11</c:f>
              <c:numCache>
                <c:formatCode>0.0</c:formatCode>
                <c:ptCount val="9"/>
                <c:pt idx="0">
                  <c:v>100</c:v>
                </c:pt>
                <c:pt idx="1">
                  <c:v>96.626506024096386</c:v>
                </c:pt>
                <c:pt idx="2">
                  <c:v>86.746987951807228</c:v>
                </c:pt>
                <c:pt idx="3">
                  <c:v>81.204819277108427</c:v>
                </c:pt>
                <c:pt idx="4">
                  <c:v>74.939759036144579</c:v>
                </c:pt>
                <c:pt idx="5">
                  <c:v>75.903614457831324</c:v>
                </c:pt>
                <c:pt idx="6">
                  <c:v>67.46987951807229</c:v>
                </c:pt>
                <c:pt idx="7">
                  <c:v>61.686746987951814</c:v>
                </c:pt>
                <c:pt idx="8">
                  <c:v>65.5421686746988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6C8-4E1D-819A-2BBF51ED37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796607"/>
        <c:axId val="72796127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22J</c:v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'TMA submission 21-22'!$B$3:$B$11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2</c:v>
                      </c:pt>
                      <c:pt idx="2">
                        <c:v>6</c:v>
                      </c:pt>
                      <c:pt idx="3">
                        <c:v>9</c:v>
                      </c:pt>
                      <c:pt idx="4">
                        <c:v>14</c:v>
                      </c:pt>
                      <c:pt idx="5">
                        <c:v>18</c:v>
                      </c:pt>
                      <c:pt idx="6">
                        <c:v>24</c:v>
                      </c:pt>
                      <c:pt idx="7">
                        <c:v>31</c:v>
                      </c:pt>
                      <c:pt idx="8">
                        <c:v>36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'TMA submission 21-22'!$G$3:$G$9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>
                        <c:v>100</c:v>
                      </c:pt>
                      <c:pt idx="1">
                        <c:v>96.631578947368425</c:v>
                      </c:pt>
                      <c:pt idx="2">
                        <c:v>87.578947368421055</c:v>
                      </c:pt>
                      <c:pt idx="3">
                        <c:v>82.315789473684205</c:v>
                      </c:pt>
                      <c:pt idx="4">
                        <c:v>76</c:v>
                      </c:pt>
                      <c:pt idx="5">
                        <c:v>77.05263157894737</c:v>
                      </c:pt>
                      <c:pt idx="6">
                        <c:v>68.631578947368425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D6C8-4E1D-819A-2BBF51ED3755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v>me 21J</c:v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'TMA submission 21-22'!$B$3:$B$11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2</c:v>
                      </c:pt>
                      <c:pt idx="2">
                        <c:v>6</c:v>
                      </c:pt>
                      <c:pt idx="3">
                        <c:v>9</c:v>
                      </c:pt>
                      <c:pt idx="4">
                        <c:v>14</c:v>
                      </c:pt>
                      <c:pt idx="5">
                        <c:v>18</c:v>
                      </c:pt>
                      <c:pt idx="6">
                        <c:v>24</c:v>
                      </c:pt>
                      <c:pt idx="7">
                        <c:v>31</c:v>
                      </c:pt>
                      <c:pt idx="8">
                        <c:v>36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'TMA submission 21-22'!$N$3:$N$10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">
                        <c:v>100</c:v>
                      </c:pt>
                      <c:pt idx="2" formatCode="0.0">
                        <c:v>93.333333333333329</c:v>
                      </c:pt>
                      <c:pt idx="3" formatCode="0.0">
                        <c:v>93.333333333333329</c:v>
                      </c:pt>
                      <c:pt idx="4" formatCode="0.0">
                        <c:v>90</c:v>
                      </c:pt>
                      <c:pt idx="5" formatCode="0.0">
                        <c:v>75</c:v>
                      </c:pt>
                      <c:pt idx="6" formatCode="0.0">
                        <c:v>68.333333333333329</c:v>
                      </c:pt>
                      <c:pt idx="7" formatCode="0.0">
                        <c:v>55.000000000000007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6C8-4E1D-819A-2BBF51ED3755}"/>
                  </c:ext>
                </c:extLst>
              </c15:ser>
            </c15:filteredScatterSeries>
          </c:ext>
        </c:extLst>
      </c:scatterChart>
      <c:valAx>
        <c:axId val="72796607"/>
        <c:scaling>
          <c:orientation val="minMax"/>
        </c:scaling>
        <c:delete val="0"/>
        <c:axPos val="b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800"/>
                  <a:t>week</a:t>
                </a:r>
              </a:p>
            </c:rich>
          </c:tx>
          <c:layout>
            <c:manualLayout>
              <c:xMode val="edge"/>
              <c:yMode val="edge"/>
              <c:x val="0.41557258630642591"/>
              <c:y val="0.885944170719323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796127"/>
        <c:crosses val="autoZero"/>
        <c:crossBetween val="midCat"/>
        <c:majorUnit val="10"/>
        <c:minorUnit val="5"/>
      </c:valAx>
      <c:valAx>
        <c:axId val="72796127"/>
        <c:scaling>
          <c:orientation val="minMax"/>
          <c:max val="105"/>
          <c:min val="50"/>
        </c:scaling>
        <c:delete val="0"/>
        <c:axPos val="l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800" dirty="0"/>
                  <a:t>percentage submission of</a:t>
                </a:r>
                <a:r>
                  <a:rPr lang="en-GB" sz="2800" baseline="0" dirty="0"/>
                  <a:t> TMAs </a:t>
                </a:r>
                <a:endParaRPr lang="en-GB" sz="2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79660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900984697688428"/>
          <c:y val="1.3389928397382749E-2"/>
          <c:w val="0.2989488215303876"/>
          <c:h val="0.34233321373108261"/>
        </c:manualLayout>
      </c:layout>
      <c:overlay val="0"/>
      <c:spPr>
        <a:solidFill>
          <a:schemeClr val="bg1"/>
        </a:solidFill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0.33893</cdr:x>
      <cdr:y>0.79282</cdr:y>
    </cdr:from>
    <cdr:to>
      <cdr:x>0.38737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79642F6-C954-4B7D-95C4-80B40AC42F95}"/>
            </a:ext>
          </a:extLst>
        </cdr:cNvPr>
        <cdr:cNvSpPr txBox="1"/>
      </cdr:nvSpPr>
      <cdr:spPr>
        <a:xfrm xmlns:a="http://schemas.openxmlformats.org/drawingml/2006/main" rot="16200000">
          <a:off x="1886333" y="4770617"/>
          <a:ext cx="1140461" cy="327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200" b="1" dirty="0" err="1">
              <a:solidFill>
                <a:srgbClr val="FF0000"/>
              </a:solidFill>
            </a:rPr>
            <a:t>christmas</a:t>
          </a:r>
          <a:endParaRPr lang="en-GB" sz="1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0.63497</cdr:x>
      <cdr:y>0.76892</cdr:y>
    </cdr:from>
    <cdr:to>
      <cdr:x>0.68298</cdr:x>
      <cdr:y>0.9541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626B63D-2441-4F70-90C1-6DA3A5AA24D6}"/>
            </a:ext>
          </a:extLst>
        </cdr:cNvPr>
        <cdr:cNvSpPr txBox="1"/>
      </cdr:nvSpPr>
      <cdr:spPr>
        <a:xfrm xmlns:a="http://schemas.openxmlformats.org/drawingml/2006/main" rot="16200000">
          <a:off x="3948069" y="4579976"/>
          <a:ext cx="1019358" cy="324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200" b="1" dirty="0">
              <a:solidFill>
                <a:srgbClr val="FF0000"/>
              </a:solidFill>
            </a:rPr>
            <a:t>easter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0.46072</cdr:x>
      <cdr:y>0.08507</cdr:y>
    </cdr:from>
    <cdr:to>
      <cdr:x>0.46072</cdr:x>
      <cdr:y>0.79827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2940137F-78D1-B358-8029-8F079CEB9347}"/>
            </a:ext>
          </a:extLst>
        </cdr:cNvPr>
        <cdr:cNvCxnSpPr/>
      </cdr:nvCxnSpPr>
      <cdr:spPr>
        <a:xfrm xmlns:a="http://schemas.openxmlformats.org/drawingml/2006/main" flipV="1">
          <a:off x="3915489" y="426255"/>
          <a:ext cx="0" cy="3573625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0.37838</cdr:x>
      <cdr:y>0.02872</cdr:y>
    </cdr:from>
    <cdr:to>
      <cdr:x>0.48597</cdr:x>
      <cdr:y>0.21121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F9D06D4C-2B90-419B-DE46-6EC204A95233}"/>
            </a:ext>
          </a:extLst>
        </cdr:cNvPr>
        <cdr:cNvSpPr txBox="1"/>
      </cdr:nvSpPr>
      <cdr:spPr>
        <a:xfrm xmlns:a="http://schemas.openxmlformats.org/drawingml/2006/main">
          <a:off x="3215693" y="14389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200" dirty="0">
              <a:solidFill>
                <a:srgbClr val="FF0000"/>
              </a:solidFill>
            </a:rPr>
            <a:t>50% fee liability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0.37838</cdr:x>
      <cdr:y>0.02872</cdr:y>
    </cdr:from>
    <cdr:to>
      <cdr:x>0.48597</cdr:x>
      <cdr:y>0.21121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F9D06D4C-2B90-419B-DE46-6EC204A95233}"/>
            </a:ext>
          </a:extLst>
        </cdr:cNvPr>
        <cdr:cNvSpPr txBox="1"/>
      </cdr:nvSpPr>
      <cdr:spPr>
        <a:xfrm xmlns:a="http://schemas.openxmlformats.org/drawingml/2006/main">
          <a:off x="3215693" y="14389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50AFA1-2D98-83E6-6B45-1BA4EFFA0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92458-5F54-BBF5-A700-E864B64DF8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0FF1-B4C8-4A7A-A50B-9837D279A5B3}" type="datetimeFigureOut">
              <a:rPr lang="en-GB" smtClean="0">
                <a:latin typeface="Poppins" panose="00000500000000000000" pitchFamily="2" charset="0"/>
              </a:rPr>
              <a:t>08/04/2024</a:t>
            </a:fld>
            <a:endParaRPr lang="en-GB">
              <a:latin typeface="Poppins" panose="000005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5C0A-89EE-3D17-E818-2781A8FCA1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9F12D-2392-5BCA-470C-1326218C7E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0D4E1-3C06-412A-A8F6-CECF698F9984}" type="slidenum">
              <a:rPr lang="en-GB" smtClean="0">
                <a:latin typeface="Poppins" panose="00000500000000000000" pitchFamily="2" charset="0"/>
              </a:rPr>
              <a:t>‹#›</a:t>
            </a:fld>
            <a:endParaRPr lang="en-GB"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16C2FE4-2A89-2C48-B077-AF8EE4693F31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CCD80B4-3417-B74B-BDCD-C7836226A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87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At level 2 students have already invested in their studies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Students should be prepared to study at this level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Low retention: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dirty="0"/>
              <a:t> turning students off learning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dirty="0"/>
              <a:t> financial loss for OU (and students)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dirty="0"/>
              <a:t> potential reputational loss for OU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0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07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08302-3F23-4DFD-815C-0ED98BCC9C8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029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85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E638D-6AD4-9B4C-B7A9-1F0500BFE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097770"/>
            <a:ext cx="4417181" cy="176023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58BB04F-25F0-024C-BD47-209C74A31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36C6B16-6B0D-9EC9-CB32-E93F0F2560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99C368-7E26-527C-B143-BDB1D5B48D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887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380854" cy="6858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06383-A6CB-5648-834D-B48F2370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61708" y="1715146"/>
            <a:ext cx="5145438" cy="1715146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3B3489-D726-D446-9A29-05672FA50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A7E64E4-287C-1FCE-9776-59EE01B204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966699-83CA-1202-E4B3-09DCD56EA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462953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3504968" cy="5119768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A59EDF-990B-8A48-B3FB-ACAE78C6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69" y="0"/>
            <a:ext cx="2599267" cy="5119769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39595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74418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9754968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056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4BF4FA5-BC22-05C3-E069-B6D3DBC120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72494EA-133C-010F-7F32-98A8422E06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A176635-0D9A-318C-7E7A-70539D9E69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541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Green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8491E11-C10D-5DDF-F581-B813FF83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908543F-39C8-3FDA-CBB3-84FC94206A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388B64FB-ADBB-26BD-E337-6CF096A932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C83551F-5FB0-9945-E01E-6CB9436CE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C6BB43E-7657-B36B-FF0A-F805A2FB9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A136-F775-4E4C-35DB-866AF036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screen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0329EC4-43A1-4C93-CC9C-F8056BDA6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E845F2-FF2D-A9D4-3ED4-93E968473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C990BB7-CAE3-E4DB-4F60-3FD7EA815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C92E1EE-0986-AEDC-C202-DFA17E6186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4151-A80D-7D37-B014-1E2D90CE3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2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B48F-821A-CA54-A34E-E55E101C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0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107E3E2-7CA3-497F-C4E8-4ECE34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1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BD7FBF3-7226-2149-BBD3-09818517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84212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FCC4E-7800-CD8E-7918-FDBF10EDE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161B3BB-13A6-8F07-69F3-28C1C681F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30393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57315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BA357D1-B85B-5E43-48BE-75FF66F901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A75198C-6ADB-FB44-7D03-6F5213AC31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4C01CCF-0DB7-F246-ABF2-EC18516A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C71BB06-BC2B-503D-C100-C1D7CF606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5EE5AA7-CE9F-6795-3587-5FECAE5830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8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C03919D-ED94-85DD-1324-53A7CAE381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87A5F3DD-B4AB-BD17-596F-E74A62BFB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4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C1EA7DC-B02A-FE29-687A-390579C75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412ECB0-A0F7-C3C3-CD7E-53BD501749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53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FC3A49A-8F27-4ABD-3E82-D19FBB8B20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1EF4921-C4EA-38D0-FDB1-827E4E6B7F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096BC-E124-A3C8-7101-B7F957B0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19E9F-F344-6302-5340-E96D54FF215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38D216E0-7352-C52F-6A35-B80CBA1849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14E0-498A-B29B-94FB-DA93A6A9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8BF09-B464-A1E1-02C2-01D09400BA7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1EB04BC9-BBC1-9452-43AC-4FD759F04F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10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 cstate="screen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771C0-93BA-5ADF-64A4-2A43F86D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DBA90-2059-F1EB-DC4D-1F490EC5C85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DBE218AA-1FFB-BE5D-8642-2B04DCCE99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7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EEEF07-1889-D507-89A8-BB2EE63E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E1AC07D-4E2F-CEA1-4D8E-FFA7745DD9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83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Type your message here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98F1B169-2DA1-B49F-3EA1-DD312E568D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00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299" y="2622093"/>
            <a:ext cx="6043402" cy="2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 - Blue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72494EA-133C-010F-7F32-98A8422E06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A176635-0D9A-318C-7E7A-70539D9E69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566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3B649-1EB8-9846-A24F-3002667E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118"/>
            <a:ext cx="4613762" cy="230688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BBE70E-03E7-644A-BA5E-E3A0B9131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1D217B3-A93E-1105-52D4-A2BC7A46B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31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25C514-5CFA-FD4E-BB21-038E4D8F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36918"/>
            <a:ext cx="4613763" cy="2421083"/>
          </a:xfrm>
          <a:prstGeom prst="rect">
            <a:avLst/>
          </a:prstGeom>
        </p:spPr>
      </p:pic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2EF6-7A1A-948C-942C-0339E091A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448C27-4172-973B-4F33-BCE2BB9A8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BE89543-A931-7E7D-70F4-0895930BED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09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E4D12D21-2F9E-2846-20E0-F0307CE082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3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10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15272609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C3DB8-28FE-CD4A-AC01-87EE1020C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770"/>
            <a:ext cx="10492353" cy="176023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3F6853B-E929-F241-91D8-856D67E45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90F52-05CD-A068-38A6-49F5DCC4B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792215-3EBF-8AFE-D64C-230EB77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4032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0AAA8F9F-42A8-344E-BFDB-6B187AAC9728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917" r:id="rId3"/>
    <p:sldLayoutId id="214748393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922" r:id="rId3"/>
    <p:sldLayoutId id="214748393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92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919" r:id="rId2"/>
    <p:sldLayoutId id="2147483828" r:id="rId3"/>
    <p:sldLayoutId id="2147483829" r:id="rId4"/>
    <p:sldLayoutId id="2147483830" r:id="rId5"/>
    <p:sldLayoutId id="2147483831" r:id="rId6"/>
    <p:sldLayoutId id="2147483835" r:id="rId7"/>
    <p:sldLayoutId id="2147483836" r:id="rId8"/>
    <p:sldLayoutId id="2147483839" r:id="rId9"/>
    <p:sldLayoutId id="2147483935" r:id="rId10"/>
    <p:sldLayoutId id="2147483842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vance-he.ac.uk/knowledge-hub/supporting-student-success-strategies-institutional-chang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AC98-8F4A-A002-FEDA-2D0C617B14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oppins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sz="200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D67DD9-3DAA-313B-8305-6C266ED950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07" y="559121"/>
            <a:ext cx="11597865" cy="1800200"/>
          </a:xfrm>
        </p:spPr>
        <p:txBody>
          <a:bodyPr/>
          <a:lstStyle/>
          <a:p>
            <a:r>
              <a:rPr lang="en-GB" sz="4400" dirty="0"/>
              <a:t>Aiming for a sense of belonging to aid retention at a level 2 Physics module</a:t>
            </a:r>
          </a:p>
          <a:p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81A18EA-A9B5-381F-97C4-750E953780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8207" y="2431959"/>
            <a:ext cx="7924029" cy="1305402"/>
          </a:xfrm>
        </p:spPr>
        <p:txBody>
          <a:bodyPr/>
          <a:lstStyle/>
          <a:p>
            <a:r>
              <a:rPr lang="en-GB" dirty="0"/>
              <a:t>An </a:t>
            </a:r>
            <a:r>
              <a:rPr lang="en-GB" dirty="0" err="1"/>
              <a:t>eSTEeM</a:t>
            </a:r>
            <a:r>
              <a:rPr lang="en-GB" dirty="0"/>
              <a:t> project investigating retention in S217-22J</a:t>
            </a:r>
          </a:p>
          <a:p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1E9862C-F9C6-300D-C161-CC5F2057C1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Dr.</a:t>
            </a:r>
            <a:r>
              <a:rPr lang="en-GB" dirty="0"/>
              <a:t> Anne-Katrin Klehe</a:t>
            </a:r>
          </a:p>
          <a:p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CCC83C-A3BB-829E-51E0-D71CBA10B1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Physical Sciences</a:t>
            </a:r>
          </a:p>
          <a:p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582E8A-5AC5-EBB0-D16B-4437F42A33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13</a:t>
            </a:r>
            <a:r>
              <a:rPr lang="en-GB" baseline="30000" dirty="0"/>
              <a:t>th</a:t>
            </a:r>
            <a:r>
              <a:rPr lang="en-GB" dirty="0"/>
              <a:t> </a:t>
            </a:r>
            <a:r>
              <a:rPr lang="en-GB" dirty="0" err="1"/>
              <a:t>eSTEeM</a:t>
            </a:r>
            <a:r>
              <a:rPr lang="en-GB" dirty="0"/>
              <a:t> conference, 10/04/2024</a:t>
            </a:r>
          </a:p>
          <a:p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466F8EF-AF44-1908-2C62-E1672D3053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07346" y="32239"/>
            <a:ext cx="6098726" cy="3810000"/>
          </a:xfrm>
        </p:spPr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2EED41E-8ACC-C465-165E-9A5DF08B8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719" y="2984991"/>
            <a:ext cx="4587249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89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F3D8C1-0741-8FE5-F0CE-96DFE1002F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13471" y="1208336"/>
            <a:ext cx="2858093" cy="289311"/>
          </a:xfrm>
        </p:spPr>
        <p:txBody>
          <a:bodyPr/>
          <a:lstStyle/>
          <a:p>
            <a:r>
              <a:rPr lang="en-GB" dirty="0"/>
              <a:t>breakdown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C13E3C-E3D0-5C70-AC92-025D2D3874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404664"/>
            <a:ext cx="11057649" cy="497161"/>
          </a:xfrm>
        </p:spPr>
        <p:txBody>
          <a:bodyPr/>
          <a:lstStyle/>
          <a:p>
            <a:r>
              <a:rPr lang="en-GB" dirty="0"/>
              <a:t>Attendance (% of students still registered)  </a:t>
            </a:r>
            <a:r>
              <a:rPr lang="en-GB" sz="1400" b="0" dirty="0"/>
              <a:t>(21 meetings were offered)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210520-DAC9-54F8-1624-010A830B79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13471" y="1636864"/>
            <a:ext cx="3398981" cy="4156999"/>
          </a:xfrm>
        </p:spPr>
        <p:txBody>
          <a:bodyPr/>
          <a:lstStyle/>
          <a:p>
            <a:r>
              <a:rPr lang="en-GB" sz="3200" dirty="0">
                <a:solidFill>
                  <a:schemeClr val="accent1"/>
                </a:solidFill>
              </a:rPr>
              <a:t>33</a:t>
            </a:r>
            <a:r>
              <a:rPr lang="en-GB" dirty="0"/>
              <a:t> out of 60 students attended at least </a:t>
            </a:r>
            <a:r>
              <a:rPr lang="en-GB" sz="3200" dirty="0">
                <a:solidFill>
                  <a:schemeClr val="accent1"/>
                </a:solidFill>
              </a:rPr>
              <a:t>one</a:t>
            </a:r>
            <a:r>
              <a:rPr lang="en-GB" dirty="0"/>
              <a:t> meeting</a:t>
            </a:r>
          </a:p>
          <a:p>
            <a:endParaRPr lang="en-GB" dirty="0"/>
          </a:p>
          <a:p>
            <a:r>
              <a:rPr lang="en-GB" sz="3200" dirty="0">
                <a:solidFill>
                  <a:schemeClr val="accent1"/>
                </a:solidFill>
              </a:rPr>
              <a:t>26</a:t>
            </a:r>
            <a:r>
              <a:rPr lang="en-GB" dirty="0"/>
              <a:t> attended at least </a:t>
            </a:r>
            <a:r>
              <a:rPr lang="en-GB" sz="3200" dirty="0">
                <a:solidFill>
                  <a:schemeClr val="accent1"/>
                </a:solidFill>
              </a:rPr>
              <a:t>2</a:t>
            </a:r>
            <a:r>
              <a:rPr lang="en-GB" dirty="0"/>
              <a:t> meetings</a:t>
            </a:r>
          </a:p>
          <a:p>
            <a:endParaRPr lang="en-GB" dirty="0"/>
          </a:p>
          <a:p>
            <a:r>
              <a:rPr lang="en-GB" sz="3200" dirty="0">
                <a:solidFill>
                  <a:schemeClr val="accent1"/>
                </a:solidFill>
              </a:rPr>
              <a:t>5</a:t>
            </a:r>
            <a:r>
              <a:rPr lang="en-GB" dirty="0"/>
              <a:t> attended at least </a:t>
            </a:r>
            <a:r>
              <a:rPr lang="en-GB" sz="3200" dirty="0">
                <a:solidFill>
                  <a:schemeClr val="accent1"/>
                </a:solidFill>
              </a:rPr>
              <a:t>15</a:t>
            </a:r>
            <a:r>
              <a:rPr lang="en-GB" dirty="0"/>
              <a:t> meetings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209B64-2915-ADD0-5427-DAD9CD3988D0}"/>
              </a:ext>
            </a:extLst>
          </p:cNvPr>
          <p:cNvSpPr txBox="1"/>
          <p:nvPr/>
        </p:nvSpPr>
        <p:spPr>
          <a:xfrm>
            <a:off x="1778320" y="5424531"/>
            <a:ext cx="6155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This attendance rate is better than in many tutorials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62B3FC3-9086-4072-8B0F-31E0DE2B9A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7192747"/>
              </p:ext>
            </p:extLst>
          </p:nvPr>
        </p:nvGraphicFramePr>
        <p:xfrm>
          <a:off x="413915" y="901825"/>
          <a:ext cx="7852529" cy="4494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6B1FC206-D136-DED1-7412-530F0FE05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801" y="6113404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32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9286D-C5C7-8D76-74E3-13C9438E004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Why did students </a:t>
            </a:r>
            <a:r>
              <a:rPr lang="en-GB" u="sng" dirty="0">
                <a:solidFill>
                  <a:schemeClr val="accent1"/>
                </a:solidFill>
              </a:rPr>
              <a:t>attend: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8563DC-AF29-F756-927E-F8DAFD5603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75" y="1154097"/>
            <a:ext cx="10255780" cy="4527612"/>
          </a:xfrm>
        </p:spPr>
        <p:txBody>
          <a:bodyPr/>
          <a:lstStyle/>
          <a:p>
            <a:r>
              <a:rPr lang="en-GB" sz="2400" dirty="0">
                <a:solidFill>
                  <a:schemeClr val="accent1"/>
                </a:solidFill>
              </a:rPr>
              <a:t>Chance to </a:t>
            </a:r>
            <a:r>
              <a:rPr lang="en-GB" sz="2400" u="sng" dirty="0">
                <a:solidFill>
                  <a:schemeClr val="accent1"/>
                </a:solidFill>
              </a:rPr>
              <a:t>ask questions informally</a:t>
            </a:r>
          </a:p>
          <a:p>
            <a:r>
              <a:rPr lang="en-GB" sz="2400" dirty="0">
                <a:solidFill>
                  <a:schemeClr val="accent1"/>
                </a:solidFill>
              </a:rPr>
              <a:t>I </a:t>
            </a:r>
            <a:r>
              <a:rPr lang="en-GB" sz="2400" u="sng" dirty="0">
                <a:solidFill>
                  <a:schemeClr val="accent1"/>
                </a:solidFill>
              </a:rPr>
              <a:t>learnt from the questions </a:t>
            </a:r>
            <a:r>
              <a:rPr lang="en-GB" sz="2400" dirty="0">
                <a:solidFill>
                  <a:schemeClr val="accent1"/>
                </a:solidFill>
              </a:rPr>
              <a:t>others asked</a:t>
            </a:r>
          </a:p>
          <a:p>
            <a:pPr marL="0" indent="0">
              <a:buNone/>
            </a:pPr>
            <a:endParaRPr lang="en-GB" sz="2400" dirty="0">
              <a:solidFill>
                <a:schemeClr val="accent1"/>
              </a:solidFill>
            </a:endParaRPr>
          </a:p>
          <a:p>
            <a:r>
              <a:rPr lang="en-GB" sz="2400" dirty="0">
                <a:solidFill>
                  <a:schemeClr val="accent1"/>
                </a:solidFill>
              </a:rPr>
              <a:t>I saw </a:t>
            </a:r>
            <a:r>
              <a:rPr lang="en-GB" sz="2400" u="sng" dirty="0">
                <a:solidFill>
                  <a:schemeClr val="accent1"/>
                </a:solidFill>
              </a:rPr>
              <a:t>I was not alone </a:t>
            </a:r>
            <a:r>
              <a:rPr lang="en-GB" sz="2400" dirty="0">
                <a:solidFill>
                  <a:schemeClr val="accent1"/>
                </a:solidFill>
              </a:rPr>
              <a:t>struggling with aspects of the material</a:t>
            </a:r>
          </a:p>
          <a:p>
            <a:endParaRPr lang="en-GB" sz="2400" dirty="0">
              <a:solidFill>
                <a:schemeClr val="accent1"/>
              </a:solidFill>
            </a:endParaRPr>
          </a:p>
          <a:p>
            <a:r>
              <a:rPr lang="en-GB" sz="2400" dirty="0">
                <a:solidFill>
                  <a:schemeClr val="accent1"/>
                </a:solidFill>
              </a:rPr>
              <a:t>Opportunity </a:t>
            </a:r>
            <a:r>
              <a:rPr lang="en-GB" sz="2400" u="sng" dirty="0">
                <a:solidFill>
                  <a:schemeClr val="accent1"/>
                </a:solidFill>
              </a:rPr>
              <a:t>to explain small details </a:t>
            </a:r>
            <a:r>
              <a:rPr lang="en-GB" sz="2400" dirty="0">
                <a:solidFill>
                  <a:schemeClr val="accent1"/>
                </a:solidFill>
              </a:rPr>
              <a:t>for which there was no time in official tutorials</a:t>
            </a:r>
          </a:p>
          <a:p>
            <a:endParaRPr lang="en-GB" sz="2400" dirty="0">
              <a:solidFill>
                <a:schemeClr val="accent1"/>
              </a:solidFill>
            </a:endParaRPr>
          </a:p>
          <a:p>
            <a:r>
              <a:rPr lang="en-GB" sz="2400" dirty="0">
                <a:solidFill>
                  <a:schemeClr val="accent1"/>
                </a:solidFill>
              </a:rPr>
              <a:t>I liked the extra material/ thought it was fun/ enjoyment</a:t>
            </a:r>
          </a:p>
          <a:p>
            <a:r>
              <a:rPr lang="en-GB" sz="2400" dirty="0">
                <a:solidFill>
                  <a:schemeClr val="accent1"/>
                </a:solidFill>
              </a:rPr>
              <a:t>See demonstrations of certain aspects</a:t>
            </a:r>
          </a:p>
          <a:p>
            <a:endParaRPr lang="en-GB" sz="2400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  <p:pic>
        <p:nvPicPr>
          <p:cNvPr id="2" name="Picture 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4D1579C7-2F51-F2F5-84AE-D7F6646CE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801" y="6113404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1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9286D-C5C7-8D76-74E3-13C9438E004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Why did students not attend: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8563DC-AF29-F756-927E-F8DAFD5603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75" y="1098611"/>
            <a:ext cx="11001505" cy="4660777"/>
          </a:xfrm>
        </p:spPr>
        <p:txBody>
          <a:bodyPr/>
          <a:lstStyle/>
          <a:p>
            <a:r>
              <a:rPr lang="en-GB" sz="2200" dirty="0">
                <a:solidFill>
                  <a:schemeClr val="accent1"/>
                </a:solidFill>
              </a:rPr>
              <a:t>I </a:t>
            </a:r>
            <a:r>
              <a:rPr lang="en-GB" sz="2200" u="sng" dirty="0">
                <a:solidFill>
                  <a:schemeClr val="accent1"/>
                </a:solidFill>
              </a:rPr>
              <a:t>did not have time </a:t>
            </a:r>
            <a:r>
              <a:rPr lang="en-GB" sz="2200" dirty="0">
                <a:solidFill>
                  <a:schemeClr val="accent1"/>
                </a:solidFill>
              </a:rPr>
              <a:t>at the event</a:t>
            </a:r>
          </a:p>
          <a:p>
            <a:r>
              <a:rPr lang="en-GB" sz="2200" dirty="0">
                <a:solidFill>
                  <a:schemeClr val="accent1"/>
                </a:solidFill>
              </a:rPr>
              <a:t>I did </a:t>
            </a:r>
            <a:r>
              <a:rPr lang="en-GB" sz="2200" u="sng" dirty="0">
                <a:solidFill>
                  <a:schemeClr val="accent1"/>
                </a:solidFill>
              </a:rPr>
              <a:t>not have the extra time </a:t>
            </a:r>
            <a:r>
              <a:rPr lang="en-GB" sz="2200" dirty="0">
                <a:solidFill>
                  <a:schemeClr val="accent1"/>
                </a:solidFill>
              </a:rPr>
              <a:t>required, I could get more learning done on my own in those 45min.</a:t>
            </a:r>
          </a:p>
          <a:p>
            <a:pPr marL="0" indent="0">
              <a:buNone/>
            </a:pPr>
            <a:endParaRPr lang="en-GB" sz="2200" dirty="0">
              <a:solidFill>
                <a:schemeClr val="accent1"/>
              </a:solidFill>
            </a:endParaRPr>
          </a:p>
          <a:p>
            <a:r>
              <a:rPr lang="en-GB" sz="2200" dirty="0">
                <a:solidFill>
                  <a:schemeClr val="accent1"/>
                </a:solidFill>
              </a:rPr>
              <a:t>I thought that those attending were much further ahead or behind with the material than I was</a:t>
            </a:r>
          </a:p>
          <a:p>
            <a:r>
              <a:rPr lang="en-GB" sz="2200" dirty="0">
                <a:solidFill>
                  <a:schemeClr val="accent1"/>
                </a:solidFill>
              </a:rPr>
              <a:t>If I had questions, I could email my tutor</a:t>
            </a:r>
          </a:p>
          <a:p>
            <a:endParaRPr lang="en-GB" sz="2200" dirty="0">
              <a:solidFill>
                <a:schemeClr val="accent1"/>
              </a:solidFill>
            </a:endParaRPr>
          </a:p>
          <a:p>
            <a:r>
              <a:rPr lang="en-GB" sz="2200" dirty="0">
                <a:solidFill>
                  <a:schemeClr val="accent1"/>
                </a:solidFill>
              </a:rPr>
              <a:t>I </a:t>
            </a:r>
            <a:r>
              <a:rPr lang="en-GB" sz="2200" u="sng" dirty="0">
                <a:solidFill>
                  <a:schemeClr val="accent1"/>
                </a:solidFill>
              </a:rPr>
              <a:t>don’t attend online tutorials </a:t>
            </a:r>
            <a:r>
              <a:rPr lang="en-GB" sz="2200" dirty="0">
                <a:solidFill>
                  <a:schemeClr val="accent1"/>
                </a:solidFill>
              </a:rPr>
              <a:t>– bad past experience</a:t>
            </a:r>
          </a:p>
          <a:p>
            <a:r>
              <a:rPr lang="en-GB" sz="2200" dirty="0">
                <a:solidFill>
                  <a:schemeClr val="accent1"/>
                </a:solidFill>
              </a:rPr>
              <a:t>The module material is so much better than anything my tutor could tell me</a:t>
            </a:r>
          </a:p>
          <a:p>
            <a:endParaRPr lang="en-GB" dirty="0"/>
          </a:p>
        </p:txBody>
      </p:sp>
      <p:pic>
        <p:nvPicPr>
          <p:cNvPr id="2" name="Picture 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B3681638-80AB-EB59-4A07-1FE072979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801" y="6113404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69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085ABBD-E5EC-93BD-E35B-1BCBB53A47F5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613177" y="4551512"/>
                <a:ext cx="9591229" cy="496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GB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>
                    <a:solidFill>
                      <a:schemeClr val="accent1"/>
                    </a:solidFill>
                  </a:rPr>
                  <a:t>test:  p=0.15   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085ABBD-E5EC-93BD-E35B-1BCBB53A47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613177" y="4551512"/>
                <a:ext cx="9591229" cy="4968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ED4CA4-5676-2530-C049-CBEE36786B2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June exam sitters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78BAA5-8E59-2243-7EE7-5C9BE830A7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70546" y="5159720"/>
            <a:ext cx="9742589" cy="1293615"/>
          </a:xfrm>
        </p:spPr>
        <p:txBody>
          <a:bodyPr/>
          <a:lstStyle/>
          <a:p>
            <a:r>
              <a:rPr lang="en-GB" sz="2400" dirty="0">
                <a:solidFill>
                  <a:schemeClr val="accent1"/>
                </a:solidFill>
              </a:rPr>
              <a:t>within 85% confidence level my test group is different (getting to the exam) than the comparison group – there is a clear correlation</a:t>
            </a:r>
          </a:p>
          <a:p>
            <a:endParaRPr lang="en-GB" dirty="0"/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9628830F-D6C9-1E45-CC6A-6712C0BD45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590973"/>
              </p:ext>
            </p:extLst>
          </p:nvPr>
        </p:nvGraphicFramePr>
        <p:xfrm>
          <a:off x="613177" y="1056823"/>
          <a:ext cx="10570664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1806">
                  <a:extLst>
                    <a:ext uri="{9D8B030D-6E8A-4147-A177-3AD203B41FA5}">
                      <a16:colId xmlns:a16="http://schemas.microsoft.com/office/drawing/2014/main" val="3329368504"/>
                    </a:ext>
                  </a:extLst>
                </a:gridCol>
                <a:gridCol w="2726286">
                  <a:extLst>
                    <a:ext uri="{9D8B030D-6E8A-4147-A177-3AD203B41FA5}">
                      <a16:colId xmlns:a16="http://schemas.microsoft.com/office/drawing/2014/main" val="1604110122"/>
                    </a:ext>
                  </a:extLst>
                </a:gridCol>
                <a:gridCol w="2726286">
                  <a:extLst>
                    <a:ext uri="{9D8B030D-6E8A-4147-A177-3AD203B41FA5}">
                      <a16:colId xmlns:a16="http://schemas.microsoft.com/office/drawing/2014/main" val="2045420213"/>
                    </a:ext>
                  </a:extLst>
                </a:gridCol>
                <a:gridCol w="2726286">
                  <a:extLst>
                    <a:ext uri="{9D8B030D-6E8A-4147-A177-3AD203B41FA5}">
                      <a16:colId xmlns:a16="http://schemas.microsoft.com/office/drawing/2014/main" val="2530547932"/>
                    </a:ext>
                  </a:extLst>
                </a:gridCol>
              </a:tblGrid>
              <a:tr h="71335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My test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Comparison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Total in S217-22J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42628"/>
                  </a:ext>
                </a:extLst>
              </a:tr>
              <a:tr h="55483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272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317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257557"/>
                  </a:ext>
                </a:extLst>
              </a:tr>
              <a:tr h="55483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158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373346"/>
                  </a:ext>
                </a:extLst>
              </a:tr>
              <a:tr h="5548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415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475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60875"/>
                  </a:ext>
                </a:extLst>
              </a:tr>
              <a:tr h="55483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rgbClr val="FF0000"/>
                          </a:solidFill>
                        </a:rPr>
                        <a:t>Exam sitters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FF0000"/>
                          </a:solidFill>
                        </a:rPr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FF0000"/>
                          </a:solidFill>
                        </a:rPr>
                        <a:t>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0354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9E3791-9AA4-8367-CB02-E9FB0AD275F7}"/>
                  </a:ext>
                </a:extLst>
              </p:cNvPr>
              <p:cNvSpPr txBox="1"/>
              <p:nvPr/>
            </p:nvSpPr>
            <p:spPr>
              <a:xfrm>
                <a:off x="278865" y="5048312"/>
                <a:ext cx="20392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test:  p=0.146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9E3791-9AA4-8367-CB02-E9FB0AD27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65" y="5048312"/>
                <a:ext cx="2039213" cy="369332"/>
              </a:xfrm>
              <a:prstGeom prst="rect">
                <a:avLst/>
              </a:prstGeom>
              <a:blipFill>
                <a:blip r:embed="rId3"/>
                <a:stretch>
                  <a:fillRect t="-8197" r="-14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63D55475-9CB2-D97E-1471-DEFA4D012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910" y="6125674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03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18CBC8-CD29-2C2F-C0E0-FA310118E62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Comparison of TMA submission rate (22J)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A76F7C7-9FCC-8FC6-E76D-72D7B47486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587242"/>
              </p:ext>
            </p:extLst>
          </p:nvPr>
        </p:nvGraphicFramePr>
        <p:xfrm>
          <a:off x="413915" y="1001328"/>
          <a:ext cx="8498614" cy="5010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542C98A-409B-7911-F9E6-48E5FFA05258}"/>
              </a:ext>
            </a:extLst>
          </p:cNvPr>
          <p:cNvSpPr txBox="1"/>
          <p:nvPr/>
        </p:nvSpPr>
        <p:spPr>
          <a:xfrm>
            <a:off x="8912529" y="1145219"/>
            <a:ext cx="318773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My test group splits early on from the comparison group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Curves run on parallel in later weeks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B050"/>
                </a:solidFill>
              </a:rPr>
              <a:t>~10% difference </a:t>
            </a:r>
            <a:r>
              <a:rPr lang="en-GB" dirty="0"/>
              <a:t>(</a:t>
            </a:r>
            <a:r>
              <a:rPr lang="en-GB" sz="1400" dirty="0"/>
              <a:t>= 6 students in my group</a:t>
            </a:r>
            <a:r>
              <a:rPr lang="en-GB" dirty="0"/>
              <a:t>) between the two groups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My group does not exhibit the pre-Christmas exodus to the same extent as the comparison group </a:t>
            </a:r>
          </a:p>
        </p:txBody>
      </p:sp>
      <p:pic>
        <p:nvPicPr>
          <p:cNvPr id="3" name="Picture 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7D5AC6BF-C679-6549-A758-8361D2850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312" y="6125675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99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with a line and a line&#10;&#10;Description automatically generated with medium confidence">
            <a:extLst>
              <a:ext uri="{FF2B5EF4-FFF2-40B4-BE49-F238E27FC236}">
                <a16:creationId xmlns:a16="http://schemas.microsoft.com/office/drawing/2014/main" id="{0E1C97E3-C072-5CBF-9A2D-3F92A6462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5" y="1325320"/>
            <a:ext cx="11194562" cy="556082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E1237-C63B-81AD-25B3-298C6FE2B2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3915" y="755077"/>
            <a:ext cx="11364169" cy="760325"/>
          </a:xfrm>
        </p:spPr>
        <p:txBody>
          <a:bodyPr/>
          <a:lstStyle/>
          <a:p>
            <a:r>
              <a:rPr lang="en-GB" sz="2400" dirty="0"/>
              <a:t>with a 95% confidence level, my test group achieved the same grade distribution as the rest of the students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72B56-0460-D646-3EED-CBDE32DC5A4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257916"/>
            <a:ext cx="2956606" cy="497161"/>
          </a:xfrm>
        </p:spPr>
        <p:txBody>
          <a:bodyPr/>
          <a:lstStyle/>
          <a:p>
            <a:r>
              <a:rPr lang="en-GB" dirty="0"/>
              <a:t>Exam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F8F61B-4210-93EB-553E-CF491466568C}"/>
              </a:ext>
            </a:extLst>
          </p:cNvPr>
          <p:cNvSpPr txBox="1"/>
          <p:nvPr/>
        </p:nvSpPr>
        <p:spPr>
          <a:xfrm>
            <a:off x="6317071" y="1234603"/>
            <a:ext cx="230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(Permutation test)</a:t>
            </a:r>
          </a:p>
        </p:txBody>
      </p:sp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9CC99623-F78D-9C46-CD97-107F05960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463" y="6202679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8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1BBE8-FDAC-4E75-1712-039A10EF51A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Did only the “good” students come?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14F61D1-7364-31D4-0F65-582A10B198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7250487"/>
              </p:ext>
            </p:extLst>
          </p:nvPr>
        </p:nvGraphicFramePr>
        <p:xfrm>
          <a:off x="681135" y="1035699"/>
          <a:ext cx="8098971" cy="5141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AE3839-FE84-14DA-529C-88B14A79AF37}"/>
                  </a:ext>
                </a:extLst>
              </p:cNvPr>
              <p:cNvSpPr txBox="1"/>
              <p:nvPr/>
            </p:nvSpPr>
            <p:spPr>
              <a:xfrm>
                <a:off x="8966719" y="574034"/>
                <a:ext cx="3051110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GB" dirty="0"/>
                  <a:t>20 students never attended any meetings; they are distributed over all grades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GB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GB" dirty="0"/>
                  <a:t>Also, those students that attended only a few (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GB" dirty="0"/>
                  <a:t>5) meetings are distributed over all grades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GB" dirty="0"/>
              </a:p>
              <a:p>
                <a:endParaRPr lang="en-GB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GB" dirty="0"/>
                  <a:t>None of the students who attended more than 6 meetings failed the module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AE3839-FE84-14DA-529C-88B14A79A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719" y="574034"/>
                <a:ext cx="3051110" cy="5078313"/>
              </a:xfrm>
              <a:prstGeom prst="rect">
                <a:avLst/>
              </a:prstGeom>
              <a:blipFill>
                <a:blip r:embed="rId3"/>
                <a:stretch>
                  <a:fillRect l="-1400" t="-600" r="-3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4FC2CF13-05C3-9408-C3F6-A615D973AA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312" y="6125675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21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649F85-9E1F-214A-BAC5-4C0B59E3BB0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How are you getting on with your studies?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2B9778C-87A3-3E30-73F8-09E5A60699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779877"/>
              </p:ext>
            </p:extLst>
          </p:nvPr>
        </p:nvGraphicFramePr>
        <p:xfrm>
          <a:off x="1026368" y="979714"/>
          <a:ext cx="8117632" cy="4975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0CE04EF-7D72-2DDA-0B5A-751CABCEE80C}"/>
              </a:ext>
            </a:extLst>
          </p:cNvPr>
          <p:cNvSpPr txBox="1"/>
          <p:nvPr/>
        </p:nvSpPr>
        <p:spPr>
          <a:xfrm>
            <a:off x="9303110" y="3741576"/>
            <a:ext cx="28365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Large majority of students who attended, considered themselves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/>
              <a:t>on-track or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/>
              <a:t>a little ahead </a:t>
            </a:r>
          </a:p>
          <a:p>
            <a:r>
              <a:rPr lang="en-GB" dirty="0"/>
              <a:t>     of schedule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990719-9FD6-64DE-43E7-63B304888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041" y="171979"/>
            <a:ext cx="2670644" cy="3154384"/>
          </a:xfrm>
          <a:prstGeom prst="rect">
            <a:avLst/>
          </a:prstGeom>
        </p:spPr>
      </p:pic>
      <p:pic>
        <p:nvPicPr>
          <p:cNvPr id="2" name="Picture 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DD56F75C-B5DA-1B71-3B58-8721A8B608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312" y="6125675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63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822E16-FCFB-0ADE-FB8F-5466D8C797E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Conclusions: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B90D3D-69B4-F83D-7040-BE8DE0A57B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651" y="1114889"/>
            <a:ext cx="10530986" cy="4812144"/>
          </a:xfrm>
        </p:spPr>
        <p:txBody>
          <a:bodyPr/>
          <a:lstStyle/>
          <a:p>
            <a:r>
              <a:rPr lang="en-GB" sz="20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Retention</a:t>
            </a:r>
            <a:r>
              <a:rPr lang="en-GB" sz="2000" dirty="0"/>
              <a:t> in my test group </a:t>
            </a:r>
            <a:r>
              <a:rPr lang="en-GB" sz="20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was higher </a:t>
            </a:r>
            <a:r>
              <a:rPr lang="en-GB" sz="2000" dirty="0"/>
              <a:t>than in the control group, </a:t>
            </a:r>
          </a:p>
          <a:p>
            <a:r>
              <a:rPr lang="en-GB" sz="2000" dirty="0"/>
              <a:t>especially true before Christmas (less of an exodus)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Students state that they </a:t>
            </a:r>
            <a:r>
              <a:rPr lang="en-GB" sz="2000" u="sng" dirty="0">
                <a:solidFill>
                  <a:schemeClr val="tx1"/>
                </a:solidFill>
              </a:rPr>
              <a:t>enjoyed</a:t>
            </a:r>
            <a:r>
              <a:rPr lang="en-GB" sz="2000" dirty="0">
                <a:solidFill>
                  <a:schemeClr val="tx1"/>
                </a:solidFill>
              </a:rPr>
              <a:t> the meetings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feel free to </a:t>
            </a:r>
            <a:r>
              <a:rPr lang="en-GB" sz="2000" u="sng" dirty="0">
                <a:solidFill>
                  <a:schemeClr val="tx1"/>
                </a:solidFill>
              </a:rPr>
              <a:t>ask questions </a:t>
            </a:r>
            <a:r>
              <a:rPr lang="en-GB" sz="2000" dirty="0">
                <a:solidFill>
                  <a:schemeClr val="tx1"/>
                </a:solidFill>
              </a:rPr>
              <a:t>either in the sessions or via email in advance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Students </a:t>
            </a:r>
            <a:r>
              <a:rPr lang="en-GB" sz="2000" u="sng" dirty="0">
                <a:solidFill>
                  <a:schemeClr val="tx1"/>
                </a:solidFill>
              </a:rPr>
              <a:t>shared their worries and joys </a:t>
            </a:r>
            <a:r>
              <a:rPr lang="en-GB" sz="2000" dirty="0">
                <a:solidFill>
                  <a:schemeClr val="tx1"/>
                </a:solidFill>
              </a:rPr>
              <a:t>in the sessions</a:t>
            </a:r>
          </a:p>
          <a:p>
            <a:endParaRPr lang="en-GB" sz="2000" dirty="0"/>
          </a:p>
          <a:p>
            <a:r>
              <a:rPr lang="en-GB" sz="20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Attendance was better</a:t>
            </a:r>
            <a:r>
              <a:rPr lang="en-GB" sz="2000" u="sng" dirty="0"/>
              <a:t> </a:t>
            </a:r>
            <a:r>
              <a:rPr lang="en-GB" sz="2000" dirty="0"/>
              <a:t>than in official tutorials </a:t>
            </a:r>
          </a:p>
          <a:p>
            <a:endParaRPr lang="en-GB" sz="2000" u="sng" dirty="0"/>
          </a:p>
          <a:p>
            <a:r>
              <a:rPr lang="en-GB" sz="20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 results</a:t>
            </a: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are the same </a:t>
            </a:r>
            <a:r>
              <a:rPr lang="en-GB" sz="2000" dirty="0"/>
              <a:t>as in the control group– </a:t>
            </a: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 exam benefit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dirty="0"/>
          </a:p>
        </p:txBody>
      </p:sp>
      <p:pic>
        <p:nvPicPr>
          <p:cNvPr id="2" name="Picture 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3CFC4840-EC98-6194-4E8F-B0297D0E9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312" y="6125675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02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86C0-E096-3423-EBBB-2AF0A64476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AF888-6AEC-BE02-D3D9-34B614D3DC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39148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8A0E77-2B57-4FEC-0AF7-242A4B2D83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8310" y="346224"/>
            <a:ext cx="10740439" cy="807873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Introduction</a:t>
            </a:r>
          </a:p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50BB79-51B7-2BAD-B6F6-0D09DD0C73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4186" y="1154096"/>
            <a:ext cx="11658120" cy="476730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60 credit Science modules are fast paced, </a:t>
            </a:r>
          </a:p>
          <a:p>
            <a:r>
              <a:rPr lang="en-GB" sz="2400" dirty="0"/>
              <a:t>      official retention </a:t>
            </a:r>
            <a:r>
              <a:rPr lang="en-GB" sz="1800" dirty="0"/>
              <a:t>(-21J data/-22J data) </a:t>
            </a:r>
            <a:r>
              <a:rPr lang="en-GB" sz="2400" dirty="0"/>
              <a:t>65%-76% </a:t>
            </a:r>
            <a:r>
              <a:rPr lang="en-GB" sz="1600" dirty="0"/>
              <a:t>(pass rate is lower)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Students at the beginning of the module are </a:t>
            </a:r>
            <a:r>
              <a:rPr lang="en-GB" sz="2400" u="sng" dirty="0"/>
              <a:t>excited about learning </a:t>
            </a:r>
            <a:r>
              <a:rPr lang="en-GB" sz="1800" dirty="0"/>
              <a:t>(“Preparing for your studies at level2” event, Sept. ’22 &amp; Sept. ’23)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u="sng" dirty="0"/>
              <a:t>Conflict</a:t>
            </a:r>
            <a:r>
              <a:rPr lang="en-GB" sz="2400" dirty="0"/>
              <a:t> between the students’ expectation and the reality of the module </a:t>
            </a:r>
            <a:r>
              <a:rPr lang="en-GB" sz="1800" dirty="0"/>
              <a:t>(</a:t>
            </a:r>
            <a:r>
              <a:rPr lang="en-GB" sz="1800" dirty="0" err="1"/>
              <a:t>Holmegaard</a:t>
            </a:r>
            <a:r>
              <a:rPr lang="en-GB" sz="1800" dirty="0"/>
              <a:t> </a:t>
            </a:r>
            <a:r>
              <a:rPr lang="en-GB" sz="1800" i="1" dirty="0"/>
              <a:t>et al.</a:t>
            </a:r>
            <a:r>
              <a:rPr lang="en-GB" sz="1800" dirty="0"/>
              <a:t> 2014) - </a:t>
            </a:r>
            <a:r>
              <a:rPr lang="en-GB" sz="1800" dirty="0">
                <a:solidFill>
                  <a:schemeClr val="accent6">
                    <a:lumMod val="50000"/>
                  </a:schemeClr>
                </a:solidFill>
              </a:rPr>
              <a:t>only 2 out of 10 students in my survey said they found the transition to level2 module “easy” or “fairly easy”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u="sng" dirty="0"/>
              <a:t>Sense of belonging a significant factor </a:t>
            </a:r>
            <a:r>
              <a:rPr lang="en-GB" sz="2400" dirty="0"/>
              <a:t>in student success </a:t>
            </a:r>
            <a:r>
              <a:rPr lang="en-GB" sz="1800" dirty="0"/>
              <a:t>(</a:t>
            </a:r>
            <a:r>
              <a:rPr lang="en-GB" sz="1800" dirty="0" err="1"/>
              <a:t>Kuh</a:t>
            </a:r>
            <a:r>
              <a:rPr lang="en-GB" sz="1800" dirty="0"/>
              <a:t> </a:t>
            </a:r>
            <a:r>
              <a:rPr lang="en-GB" sz="1800" i="1" dirty="0"/>
              <a:t>et al.</a:t>
            </a:r>
            <a:r>
              <a:rPr lang="en-GB" sz="1800" dirty="0"/>
              <a:t> 2010)</a:t>
            </a:r>
          </a:p>
          <a:p>
            <a:pPr marL="1143000" lvl="1" indent="-457200"/>
            <a:r>
              <a:rPr lang="en-GB" sz="1800" dirty="0"/>
              <a:t>only (47±10)% of  OU Physics students feel “</a:t>
            </a:r>
            <a:r>
              <a:rPr lang="en-GB" sz="1800" i="1" dirty="0"/>
              <a:t>part of a community of staff and students</a:t>
            </a:r>
            <a:r>
              <a:rPr lang="en-GB" sz="1800" dirty="0"/>
              <a:t>” (NSS survey 2022)</a:t>
            </a:r>
            <a:br>
              <a:rPr lang="en-GB" sz="1800" dirty="0">
                <a:solidFill>
                  <a:schemeClr val="accent1"/>
                </a:solidFill>
              </a:rPr>
            </a:br>
            <a:endParaRPr lang="en-GB" sz="1800" dirty="0"/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E59DD56-53FF-1D2F-CE7A-DC25BB6F4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535" y="6100571"/>
            <a:ext cx="4587249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91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FAB10-6072-5F45-377F-95183373C8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967666"/>
            <a:ext cx="10342418" cy="574385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Holmegaard</a:t>
            </a: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H. T., L. M. Madsen, and L. </a:t>
            </a:r>
            <a:r>
              <a:rPr lang="en-GB" sz="20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Ulriksen</a:t>
            </a: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 (2014),” </a:t>
            </a:r>
            <a:r>
              <a:rPr lang="en-GB" sz="2000" i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 Journey of Negotiation and Belonging: Understanding Students’ Transitions to Science and Engineering in Higher Education.” Cultural Studies of Science Education</a:t>
            </a: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 9 (3): 755–86.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Kuh</a:t>
            </a: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G. D., Kinzie, J., Schuh, J. H., &amp; Whitt, E. J. (2010). ”</a:t>
            </a:r>
            <a:r>
              <a:rPr lang="en-GB" sz="2000" i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Student success in college: Creating conditions that matter</a:t>
            </a: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.” John Wiley &amp; Sons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Thomas, L., Hill, M., </a:t>
            </a:r>
            <a:r>
              <a:rPr lang="en-GB" sz="20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O’Mahony</a:t>
            </a: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J. and Yorke, M. (2017) ”</a:t>
            </a:r>
            <a:r>
              <a:rPr lang="en-GB" sz="2000" i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Supporting Student Success: strategies for institutional change: What Works? Student Retention and Success programme Final Report</a:t>
            </a: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.” London: Paul Hamlyn Foundation. </a:t>
            </a:r>
            <a:r>
              <a:rPr lang="fr-FR" sz="20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Available</a:t>
            </a:r>
            <a:r>
              <a:rPr lang="fr-FR" sz="20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at: </a:t>
            </a:r>
            <a:r>
              <a:rPr lang="fr-FR" sz="2000" u="sng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  <a:hlinkClick r:id="rId3" tooltip="https://www.advance-he.ac.uk/knowledge-hub/supporting-student-success-strategies-institutional-change link opens in a new window"/>
              </a:rPr>
              <a:t>https://www.advance-he.ac.uk/knowledge-hub/supporting-student-success-strategies-institutional-change</a:t>
            </a:r>
            <a:r>
              <a:rPr lang="fr-FR" sz="20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400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7144F0-9E9D-72E7-F865-3F1792AAF4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sz="3200" dirty="0">
                <a:latin typeface="+mn-lt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247379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06E5B-D0A2-FD17-12DB-3E8FFA263B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31</a:t>
            </a:r>
          </a:p>
        </p:txBody>
      </p:sp>
    </p:spTree>
    <p:extLst>
      <p:ext uri="{BB962C8B-B14F-4D97-AF65-F5344CB8AC3E}">
        <p14:creationId xmlns:p14="http://schemas.microsoft.com/office/powerpoint/2010/main" val="2073721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772AD75-01D1-F0E8-9223-0EE4ECDDE6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214384"/>
              </p:ext>
            </p:extLst>
          </p:nvPr>
        </p:nvGraphicFramePr>
        <p:xfrm>
          <a:off x="737119" y="1026367"/>
          <a:ext cx="9855216" cy="5426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9969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18CBC8-CD29-2C2F-C0E0-FA310118E62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Comparison of TMA submission rate (22J)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A76F7C7-9FCC-8FC6-E76D-72D7B47486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202178"/>
              </p:ext>
            </p:extLst>
          </p:nvPr>
        </p:nvGraphicFramePr>
        <p:xfrm>
          <a:off x="413915" y="1001328"/>
          <a:ext cx="8498614" cy="5010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542C98A-409B-7911-F9E6-48E5FFA05258}"/>
              </a:ext>
            </a:extLst>
          </p:cNvPr>
          <p:cNvSpPr txBox="1"/>
          <p:nvPr/>
        </p:nvSpPr>
        <p:spPr>
          <a:xfrm>
            <a:off x="8912529" y="1145219"/>
            <a:ext cx="318773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My test group splits early on from the comparison group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Curves run on parallel in later weeks 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There is ~10% difference (</a:t>
            </a:r>
            <a:r>
              <a:rPr lang="en-GB" sz="1400" dirty="0"/>
              <a:t>= 6 students in my group</a:t>
            </a:r>
            <a:r>
              <a:rPr lang="en-GB" dirty="0"/>
              <a:t>) between the two groups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My group does not exhibit the pre-Christmas exodus to the same extent as the comparison group </a:t>
            </a:r>
          </a:p>
        </p:txBody>
      </p:sp>
    </p:spTree>
    <p:extLst>
      <p:ext uri="{BB962C8B-B14F-4D97-AF65-F5344CB8AC3E}">
        <p14:creationId xmlns:p14="http://schemas.microsoft.com/office/powerpoint/2010/main" val="135710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0F94E68D-7044-6E89-94FB-3B7551FFE3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062499"/>
              </p:ext>
            </p:extLst>
          </p:nvPr>
        </p:nvGraphicFramePr>
        <p:xfrm>
          <a:off x="1649692" y="1330136"/>
          <a:ext cx="7752754" cy="469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ED404E-753F-C43C-FF3F-6F73948C4B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4118" y="1200215"/>
            <a:ext cx="3413877" cy="28931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124378-280C-6308-C7AD-94FDC85B71D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1624" y="293944"/>
            <a:ext cx="10766703" cy="599867"/>
          </a:xfrm>
        </p:spPr>
        <p:txBody>
          <a:bodyPr/>
          <a:lstStyle/>
          <a:p>
            <a:r>
              <a:rPr lang="en-GB" sz="3200" b="1" dirty="0">
                <a:solidFill>
                  <a:schemeClr val="accent1"/>
                </a:solidFill>
              </a:rPr>
              <a:t>What do we know from the previous year?</a:t>
            </a:r>
            <a:br>
              <a:rPr lang="en-GB" sz="1600" b="1" dirty="0">
                <a:solidFill>
                  <a:schemeClr val="accent1"/>
                </a:solidFill>
              </a:rPr>
            </a:b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4B4633-6164-CF8E-F722-C31F3977D146}"/>
              </a:ext>
            </a:extLst>
          </p:cNvPr>
          <p:cNvSpPr txBox="1"/>
          <p:nvPr/>
        </p:nvSpPr>
        <p:spPr>
          <a:xfrm>
            <a:off x="7035508" y="1843167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S217-21J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B127A26-74B8-F94C-252A-60C4DB47D68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Retention during the time of the module</a:t>
            </a:r>
          </a:p>
        </p:txBody>
      </p:sp>
      <p:pic>
        <p:nvPicPr>
          <p:cNvPr id="14" name="Picture 1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EC7B6CB3-40A6-0E6C-58D1-4B44756DB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801" y="6113404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43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153215-FBD1-0738-E69E-1794BD69F2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1105" y="1468818"/>
            <a:ext cx="9591229" cy="497161"/>
          </a:xfrm>
        </p:spPr>
        <p:txBody>
          <a:bodyPr/>
          <a:lstStyle/>
          <a:p>
            <a:r>
              <a:rPr lang="en-GB" sz="2400" dirty="0"/>
              <a:t>External framework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BC123-8A06-F1C3-4353-8D8CCB090B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105" y="2093470"/>
            <a:ext cx="9591229" cy="329571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has to be something the students consider relevant to their studies – our students are time-poor (Thomas </a:t>
            </a:r>
            <a:r>
              <a:rPr lang="en-GB" sz="2000" i="1" dirty="0"/>
              <a:t>et al. </a:t>
            </a:r>
            <a:r>
              <a:rPr lang="en-GB" sz="2000" dirty="0"/>
              <a:t>2017)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should not intervene with any of the other things on offer in the module, </a:t>
            </a:r>
            <a:r>
              <a:rPr lang="en-GB" sz="2000" i="1" dirty="0"/>
              <a:t>i.e.</a:t>
            </a:r>
            <a:r>
              <a:rPr lang="en-GB" sz="2000" dirty="0"/>
              <a:t> it is not a replacement for anything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want to harvest the excitement about starting the level2 studies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has to be in principle accessible to all “my” students – online event 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803E3-C016-5681-5D9E-5AD92F8983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Goal: </a:t>
            </a:r>
            <a:r>
              <a:rPr lang="en-GB" b="0" u="sng" dirty="0"/>
              <a:t>reduce the drop-out </a:t>
            </a:r>
            <a:r>
              <a:rPr lang="en-GB" sz="2000" b="0" u="sng" dirty="0"/>
              <a:t>(before Christmas)</a:t>
            </a:r>
            <a:r>
              <a:rPr lang="en-GB" b="0" u="sng" dirty="0"/>
              <a:t>?</a:t>
            </a:r>
          </a:p>
        </p:txBody>
      </p:sp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EDA46C1B-6FE0-6E57-7E4E-D465FE41E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801" y="6113404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5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8C2631-98D9-7497-3F1C-7E32CF0C47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2560" y="1466687"/>
            <a:ext cx="9591229" cy="289311"/>
          </a:xfrm>
        </p:spPr>
        <p:txBody>
          <a:bodyPr/>
          <a:lstStyle/>
          <a:p>
            <a:r>
              <a:rPr lang="en-GB" sz="2000" dirty="0"/>
              <a:t>How?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A7B6D-005F-665F-146D-E4F8A6916AB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3" y="287666"/>
            <a:ext cx="10766703" cy="497161"/>
          </a:xfrm>
        </p:spPr>
        <p:txBody>
          <a:bodyPr/>
          <a:lstStyle/>
          <a:p>
            <a:r>
              <a:rPr lang="en-GB" dirty="0"/>
              <a:t>Idea: Foster a sense of belonging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D39D07-62C5-9BE1-0772-CCD85053C5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651" y="1865215"/>
            <a:ext cx="9591229" cy="760325"/>
          </a:xfrm>
        </p:spPr>
        <p:txBody>
          <a:bodyPr/>
          <a:lstStyle/>
          <a:p>
            <a:pPr>
              <a:buFontTx/>
              <a:buChar char="-"/>
            </a:pPr>
            <a:r>
              <a:rPr lang="en-GB" sz="1800" dirty="0"/>
              <a:t>Offer nearly “weekly” meetings to all my students (60)</a:t>
            </a:r>
          </a:p>
          <a:p>
            <a:pPr>
              <a:buFontTx/>
              <a:buChar char="-"/>
            </a:pPr>
            <a:r>
              <a:rPr lang="en-GB" sz="1800" dirty="0"/>
              <a:t>Email my students at Monday lunchtime: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29D15B-4200-29A5-787A-7BEF828CD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521" y="2734757"/>
            <a:ext cx="6274509" cy="2210105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F0A7BD8C-04CA-39C6-4D69-582F8C46D35C}"/>
              </a:ext>
            </a:extLst>
          </p:cNvPr>
          <p:cNvSpPr txBox="1">
            <a:spLocks/>
          </p:cNvSpPr>
          <p:nvPr/>
        </p:nvSpPr>
        <p:spPr>
          <a:xfrm>
            <a:off x="3624590" y="978112"/>
            <a:ext cx="9591229" cy="289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Students received </a:t>
            </a:r>
            <a:r>
              <a:rPr lang="en-GB" u="sng"/>
              <a:t>an email each Monday</a:t>
            </a:r>
            <a:r>
              <a:rPr lang="en-GB"/>
              <a:t>, unless it is a holiday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E8D136-275B-5C7E-AF1F-A5B7A79CA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151" y="4177479"/>
            <a:ext cx="6092730" cy="2392855"/>
          </a:xfrm>
          <a:prstGeom prst="rect">
            <a:avLst/>
          </a:prstGeom>
        </p:spPr>
      </p:pic>
      <p:pic>
        <p:nvPicPr>
          <p:cNvPr id="8" name="Picture 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181ABC30-8059-4112-1FA3-9295B84C40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801" y="6113404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98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02BB3-7789-D56C-C3F2-83F5FFA7AE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3915" y="1307231"/>
            <a:ext cx="8092776" cy="45209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We start at 8.30pm, meetings last ~ 45 min, sometimes 1h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There is </a:t>
            </a:r>
            <a:r>
              <a:rPr lang="en-GB" sz="2000" u="sng" dirty="0"/>
              <a:t>no recording of meetings </a:t>
            </a:r>
            <a:r>
              <a:rPr lang="en-GB" sz="2000" dirty="0"/>
              <a:t>as I want students to talk freely with each other  - students know this from the beginning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We start with </a:t>
            </a:r>
            <a:endParaRPr lang="en-GB" sz="2000" dirty="0">
              <a:solidFill>
                <a:schemeClr val="tx1"/>
              </a:solidFill>
            </a:endParaRP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a poll: students indicated where they are in their studies 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Worked well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Concerns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Discussion of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94B9C0-C44C-CE08-8C2A-CD5EE38BD15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230591"/>
            <a:ext cx="10766703" cy="497161"/>
          </a:xfrm>
        </p:spPr>
        <p:txBody>
          <a:bodyPr/>
          <a:lstStyle/>
          <a:p>
            <a:r>
              <a:rPr lang="en-GB" sz="3200" dirty="0"/>
              <a:t>The meetings</a:t>
            </a:r>
            <a:r>
              <a:rPr lang="en-GB" dirty="0"/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787768-B517-FCFE-C3EC-363A76524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129992"/>
            <a:ext cx="3198824" cy="37782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30E94E-D4B6-575D-1C6C-33143B6FC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978" y="4072140"/>
            <a:ext cx="3944137" cy="23429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BB5BAB-495F-0639-45C9-4C6CFCAF4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0649" y="4064690"/>
            <a:ext cx="3847501" cy="2342933"/>
          </a:xfrm>
          <a:prstGeom prst="rect">
            <a:avLst/>
          </a:prstGeom>
        </p:spPr>
      </p:pic>
      <p:pic>
        <p:nvPicPr>
          <p:cNvPr id="2" name="Picture 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BE7F8872-0DFC-721B-10B2-7F943FF2C3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801" y="6113404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54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16F3A0-ADA9-141A-3E7F-BBF3E134B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406" y="1211822"/>
            <a:ext cx="9479077" cy="498131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29BB64-E705-DBCA-22F0-4F5219EE2E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Things students mentioned that they enjoyed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C630F1-278C-45D9-6DA0-4956796CD9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35065" y="2249080"/>
            <a:ext cx="9591229" cy="1453399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Module  material or parts of the material</a:t>
            </a:r>
          </a:p>
          <a:p>
            <a:endParaRPr lang="en-GB" sz="2800" dirty="0"/>
          </a:p>
          <a:p>
            <a:pPr marL="0" indent="0">
              <a:buNone/>
            </a:pPr>
            <a:r>
              <a:rPr lang="en-GB" sz="2800" dirty="0"/>
              <a:t>A tutorial by a colleague – (I will then pass that on)</a:t>
            </a:r>
          </a:p>
          <a:p>
            <a:endParaRPr lang="en-GB" dirty="0"/>
          </a:p>
        </p:txBody>
      </p:sp>
      <p:pic>
        <p:nvPicPr>
          <p:cNvPr id="2" name="Picture 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5B043D85-C0E2-8B91-AA99-B5EB028C9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801" y="6113404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57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DCE52-E8CC-3E1F-2642-32BFD951151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Discussion subjects: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767DBA-7E1F-7B9B-7395-5C2979C043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1119673"/>
            <a:ext cx="10766703" cy="5057192"/>
          </a:xfrm>
        </p:spPr>
        <p:txBody>
          <a:bodyPr/>
          <a:lstStyle/>
          <a:p>
            <a:r>
              <a:rPr lang="en-GB" sz="2400" dirty="0"/>
              <a:t>Upcoming Open Day in MK, that many students were not aware off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I really enjoyed reading/ working through… …..</a:t>
            </a:r>
          </a:p>
          <a:p>
            <a:endParaRPr lang="en-GB" sz="2400" dirty="0"/>
          </a:p>
          <a:p>
            <a:r>
              <a:rPr lang="en-GB" sz="2400" dirty="0"/>
              <a:t>I went to the tutorial from…., if you missed it, you really want to go to the recording</a:t>
            </a:r>
          </a:p>
          <a:p>
            <a:endParaRPr lang="en-GB" sz="2400" dirty="0"/>
          </a:p>
          <a:p>
            <a:r>
              <a:rPr lang="en-GB" sz="2400" dirty="0"/>
              <a:t>Being a bit nerdy – stating that equations can be beautiful</a:t>
            </a:r>
          </a:p>
          <a:p>
            <a:endParaRPr lang="en-GB" sz="2400" dirty="0"/>
          </a:p>
          <a:p>
            <a:r>
              <a:rPr lang="en-GB" sz="2400" dirty="0"/>
              <a:t>Mac problems and how to solve them</a:t>
            </a:r>
          </a:p>
          <a:p>
            <a:endParaRPr lang="en-GB" dirty="0"/>
          </a:p>
        </p:txBody>
      </p:sp>
      <p:pic>
        <p:nvPicPr>
          <p:cNvPr id="2" name="Picture 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36777C58-A652-38A2-53C9-258BDA535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801" y="6113404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48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69758DF-D0EE-C25B-79ED-D133A1619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140" y="1300899"/>
            <a:ext cx="9754134" cy="494687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8FCC7-94CB-5660-DB10-E4F7A95EB7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71307" y="2241319"/>
            <a:ext cx="7982639" cy="3207373"/>
          </a:xfrm>
        </p:spPr>
        <p:txBody>
          <a:bodyPr/>
          <a:lstStyle/>
          <a:p>
            <a:r>
              <a:rPr lang="en-GB" sz="2400" b="1" u="sng" dirty="0"/>
              <a:t>Repeatedly</a:t>
            </a:r>
            <a:r>
              <a:rPr lang="en-GB" sz="2400" u="sng" dirty="0"/>
              <a:t>:</a:t>
            </a:r>
            <a:r>
              <a:rPr lang="en-GB" sz="2400" dirty="0"/>
              <a:t> the amount of material they feel they have to know for the exam</a:t>
            </a:r>
          </a:p>
          <a:p>
            <a:endParaRPr lang="en-GB" sz="2400" dirty="0"/>
          </a:p>
          <a:p>
            <a:r>
              <a:rPr lang="en-GB" sz="2400" b="1" dirty="0"/>
              <a:t>Topic/unit specific questions </a:t>
            </a:r>
            <a:r>
              <a:rPr lang="en-GB" sz="2400" dirty="0"/>
              <a:t>they would like to discuss – which then leads us into the discussion/material part</a:t>
            </a:r>
          </a:p>
          <a:p>
            <a:endParaRPr lang="en-GB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33DC3F-3E0A-1895-87CB-FCB01DD02EA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Concerns raised</a:t>
            </a:r>
          </a:p>
        </p:txBody>
      </p:sp>
      <p:pic>
        <p:nvPicPr>
          <p:cNvPr id="2" name="Picture 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37A23190-AECD-775F-45EA-6D49CDDEB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801" y="6113404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3868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94E85A0E-8E0A-45F9-81BA-B6ED124559CC}"/>
    </a:ext>
  </a:extLst>
</a:theme>
</file>

<file path=ppt/theme/theme2.xml><?xml version="1.0" encoding="utf-8"?>
<a:theme xmlns:a="http://schemas.openxmlformats.org/drawingml/2006/main" name="Contents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4BB12A69-2195-4393-8DC0-EB9EE8397D91}"/>
    </a:ext>
  </a:extLst>
</a:theme>
</file>

<file path=ppt/theme/theme3.xml><?xml version="1.0" encoding="utf-8"?>
<a:theme xmlns:a="http://schemas.openxmlformats.org/drawingml/2006/main" name="Chapter Headings / Divid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E6697964-0098-45A5-A68F-45809E852513}"/>
    </a:ext>
  </a:extLst>
</a:theme>
</file>

<file path=ppt/theme/theme4.xml><?xml version="1.0" encoding="utf-8"?>
<a:theme xmlns:a="http://schemas.openxmlformats.org/drawingml/2006/main" name="Slide Options">
  <a:themeElements>
    <a:clrScheme name="Custom 1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FF8A77"/>
      </a:accent3>
      <a:accent4>
        <a:srgbClr val="7DFFD3"/>
      </a:accent4>
      <a:accent5>
        <a:srgbClr val="FFB3FF"/>
      </a:accent5>
      <a:accent6>
        <a:srgbClr val="FFF388"/>
      </a:accent6>
      <a:hlink>
        <a:srgbClr val="1C46C0"/>
      </a:hlink>
      <a:folHlink>
        <a:srgbClr val="FF8A77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BF0D45D2-C1FF-4D88-9D45-1B3B67EB2D7C}"/>
    </a:ext>
  </a:extLst>
</a:theme>
</file>

<file path=ppt/theme/theme5.xml><?xml version="1.0" encoding="utf-8"?>
<a:theme xmlns:a="http://schemas.openxmlformats.org/drawingml/2006/main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CB3D32D0-10AB-4988-B46F-32A3F4ABFA9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B08DCD0EEA0F07498423205D54133588002F7710345EDBE643A981E852AE4B359C00C6ABBD85DCF86041A5EB231FB3CFE633" ma:contentTypeVersion="19" ma:contentTypeDescription="For general documents (Word, Excel etc)." ma:contentTypeScope="" ma:versionID="e47848393ef9a31b36587c15ebeb2507">
  <xsd:schema xmlns:xsd="http://www.w3.org/2001/XMLSchema" xmlns:xs="http://www.w3.org/2001/XMLSchema" xmlns:p="http://schemas.microsoft.com/office/2006/metadata/properties" xmlns:ns2="e4476828-269d-41e7-8c7f-463a607b843c" xmlns:ns3="http://schemas.microsoft.com/sharepoint.v3" xmlns:ns4="f6649768-51e2-4ed9-9bdf-4c374a10f6bd" xmlns:ns5="7aeab5f3-05ab-446d-9f7a-c4c35c6a47f0" targetNamespace="http://schemas.microsoft.com/office/2006/metadata/properties" ma:root="true" ma:fieldsID="05e78069012536f34d4e468e8f655785" ns2:_="" ns3:_="" ns4:_="" ns5:_="">
    <xsd:import namespace="e4476828-269d-41e7-8c7f-463a607b843c"/>
    <xsd:import namespace="http://schemas.microsoft.com/sharepoint.v3"/>
    <xsd:import namespace="f6649768-51e2-4ed9-9bdf-4c374a10f6bd"/>
    <xsd:import namespace="7aeab5f3-05ab-446d-9f7a-c4c35c6a47f0"/>
    <xsd:element name="properties">
      <xsd:complexType>
        <xsd:sequence>
          <xsd:element name="documentManagement">
            <xsd:complexType>
              <xsd:all>
                <xsd:element ref="ns2:InfoSecLevel"/>
                <xsd:element ref="ns3:CategoryDescription" minOccurs="0"/>
                <xsd:element ref="ns2:SourceSystemCreated" minOccurs="0"/>
                <xsd:element ref="ns2:SourceSystemModified" minOccurs="0"/>
                <xsd:element ref="ns2:SourceSystemModifiedBy" minOccurs="0"/>
                <xsd:element ref="ns2:jfb83b211892487d8f99ba34d47cda51" minOccurs="0"/>
                <xsd:element ref="ns2:TaxCatchAll" minOccurs="0"/>
                <xsd:element ref="ns2:TaxCatchAllLabel" minOccurs="0"/>
                <xsd:element ref="ns2:TaxKeywordTaxHTField" minOccurs="0"/>
                <xsd:element ref="ns2:SourceSystem" minOccurs="0"/>
                <xsd:element ref="ns4:_dlc_DocId" minOccurs="0"/>
                <xsd:element ref="ns4:_dlc_DocIdUrl" minOccurs="0"/>
                <xsd:element ref="ns4:_dlc_DocIdPersistId" minOccurs="0"/>
                <xsd:element ref="ns4:c976f18f1f4745adb6b6ecf8d941b9f5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  <xsd:element ref="ns4:SharedWithUsers" minOccurs="0"/>
                <xsd:element ref="ns4:SharedWithDetails" minOccurs="0"/>
                <xsd:element ref="ns5:lcf76f155ced4ddcb4097134ff3c332f" minOccurs="0"/>
                <xsd:element ref="ns5:MediaServiceGenerationTime" minOccurs="0"/>
                <xsd:element ref="ns5:MediaServiceEventHashCode" minOccurs="0"/>
                <xsd:element ref="ns5:MediaServiceOCR" minOccurs="0"/>
                <xsd:element ref="ns5:MediaServiceDateTaken" minOccurs="0"/>
                <xsd:element ref="ns5:MediaLengthInSeconds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76828-269d-41e7-8c7f-463a607b843c" elementFormDefault="qualified">
    <xsd:import namespace="http://schemas.microsoft.com/office/2006/documentManagement/types"/>
    <xsd:import namespace="http://schemas.microsoft.com/office/infopath/2007/PartnerControls"/>
    <xsd:element name="InfoSecLevel" ma:index="3" ma:displayName="Information Security Level" ma:default="Internal Use Only" ma:description="Note that Highly Restricted documents should not be held in cloud storage." ma:format="Dropdown" ma:internalName="InfoSecLevel" ma:readOnly="false">
      <xsd:simpleType>
        <xsd:restriction base="dms:Choice">
          <xsd:enumeration value="Highly Restricted - These should not be held in cloud storage"/>
          <xsd:enumeration value="Highly Confidential"/>
          <xsd:enumeration value="Proprietary"/>
          <xsd:enumeration value="Internal Use Only"/>
          <xsd:enumeration value="Public Documents"/>
        </xsd:restriction>
      </xsd:simpleType>
    </xsd:element>
    <xsd:element name="SourceSystemCreated" ma:index="6" nillable="true" ma:displayName="Source System Created" ma:format="DateTime" ma:internalName="SourceSystemCreated" ma:readOnly="false">
      <xsd:simpleType>
        <xsd:restriction base="dms:DateTime"/>
      </xsd:simpleType>
    </xsd:element>
    <xsd:element name="SourceSystemModified" ma:index="7" nillable="true" ma:displayName="Source System Modified" ma:format="DateTime" ma:internalName="SourceSystemModified" ma:readOnly="false">
      <xsd:simpleType>
        <xsd:restriction base="dms:DateTime"/>
      </xsd:simpleType>
    </xsd:element>
    <xsd:element name="SourceSystemModifiedBy" ma:index="8" nillable="true" ma:displayName="Source System Modified By" ma:list="UserInfo" ma:SharePointGroup="0" ma:internalName="SourceSystemModifiedBy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jfb83b211892487d8f99ba34d47cda51" ma:index="12" ma:taxonomy="true" ma:internalName="jfb83b211892487d8f99ba34d47cda51" ma:taxonomyFieldName="OULanguage" ma:displayName="Language (OU)" ma:readOnly="false" ma:default="1;#English|e0d36b11-db4e-4123-8f10-8157dedade86" ma:fieldId="{3fb83b21-1892-487d-8f99-ba34d47cda51}" ma:taxonomyMulti="true" ma:sspId="bfb35f09-1364-44fa-bda6-079b81d03a24" ma:termSetId="6988e76f-8d6c-4125-83fe-48a1bc57431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650fc396-6b87-4772-acf3-d5c3bea3f3f1}" ma:internalName="TaxCatchAll" ma:showField="CatchAllData" ma:web="f6649768-51e2-4ed9-9bdf-4c374a10f6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650fc396-6b87-4772-acf3-d5c3bea3f3f1}" ma:internalName="TaxCatchAllLabel" ma:readOnly="true" ma:showField="CatchAllDataLabel" ma:web="f6649768-51e2-4ed9-9bdf-4c374a10f6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8" nillable="true" ma:taxonomy="true" ma:internalName="TaxKeywordTaxHTField" ma:taxonomyFieldName="TaxKeyword" ma:displayName="Enterprise Keywords" ma:fieldId="{23f27201-bee3-471e-b2e7-b64fd8b7ca38}" ma:taxonomyMulti="true" ma:sspId="bfb35f09-1364-44fa-bda6-079b81d03a2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ourceSystem" ma:index="19" nillable="true" ma:displayName="Source System" ma:format="Dropdown" ma:internalName="SourceSystem" ma:readOnly="false">
      <xsd:simpleType>
        <xsd:restriction base="dms:Choice">
          <xsd:enumeration value="Documentum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5" nillable="true" ma:displayName="Description" ma:internalName="Category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49768-51e2-4ed9-9bdf-4c374a10f6bd" elementFormDefault="qualified">
    <xsd:import namespace="http://schemas.microsoft.com/office/2006/documentManagement/types"/>
    <xsd:import namespace="http://schemas.microsoft.com/office/infopath/2007/PartnerControls"/>
    <xsd:element name="_dlc_DocId" ma:index="2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c976f18f1f4745adb6b6ecf8d941b9f5" ma:index="23" nillable="true" ma:taxonomy="true" ma:internalName="c976f18f1f4745adb6b6ecf8d941b9f5" ma:taxonomyFieldName="TreeStructureCategory" ma:displayName="TreeStructureCategory" ma:readOnly="false" ma:fieldId="{c976f18f-1f47-45ad-b6b6-ecf8d941b9f5}" ma:taxonomyMulti="true" ma:sspId="bfb35f09-1364-44fa-bda6-079b81d03a24" ma:termSetId="e3d86e10-b5f7-491b-9c3f-0248c3e0bcc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eab5f3-05ab-446d-9f7a-c4c35c6a47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32" nillable="true" ma:taxonomy="true" ma:internalName="lcf76f155ced4ddcb4097134ff3c332f" ma:taxonomyFieldName="MediaServiceImageTags" ma:displayName="Image Tags" ma:readOnly="false" ma:fieldId="{5cf76f15-5ced-4ddc-b409-7134ff3c332f}" ma:taxonomyMulti="true" ma:sspId="bfb35f09-1364-44fa-bda6-079b81d03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3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476828-269d-41e7-8c7f-463a607b843c">
      <Value>248</Value>
      <Value>1</Value>
    </TaxCatchAll>
    <lcf76f155ced4ddcb4097134ff3c332f xmlns="7aeab5f3-05ab-446d-9f7a-c4c35c6a47f0">
      <Terms xmlns="http://schemas.microsoft.com/office/infopath/2007/PartnerControls"/>
    </lcf76f155ced4ddcb4097134ff3c332f>
    <SourceSystemCreated xmlns="e4476828-269d-41e7-8c7f-463a607b843c" xsi:nil="true"/>
    <c976f18f1f4745adb6b6ecf8d941b9f5 xmlns="f6649768-51e2-4ed9-9bdf-4c374a10f6bd">
      <Terms xmlns="http://schemas.microsoft.com/office/infopath/2007/PartnerControls"/>
    </c976f18f1f4745adb6b6ecf8d941b9f5>
    <SourceSystemModifiedBy xmlns="e4476828-269d-41e7-8c7f-463a607b843c">
      <UserInfo>
        <DisplayName/>
        <AccountId xsi:nil="true"/>
        <AccountType/>
      </UserInfo>
    </SourceSystemModifiedBy>
    <jfb83b211892487d8f99ba34d47cda51 xmlns="e4476828-269d-41e7-8c7f-463a607b843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e0d36b11-db4e-4123-8f10-8157dedade86</TermId>
        </TermInfo>
      </Terms>
    </jfb83b211892487d8f99ba34d47cda51>
    <SourceSystemModified xmlns="e4476828-269d-41e7-8c7f-463a607b843c" xsi:nil="true"/>
    <SourceSystem xmlns="e4476828-269d-41e7-8c7f-463a607b843c" xsi:nil="true"/>
    <TaxKeywordTaxHTField xmlns="e4476828-269d-41e7-8c7f-463a607b843c">
      <Terms xmlns="http://schemas.microsoft.com/office/infopath/2007/PartnerControls">
        <TermInfo xmlns="http://schemas.microsoft.com/office/infopath/2007/PartnerControls">
          <TermName xmlns="http://schemas.microsoft.com/office/infopath/2007/PartnerControls">OU Master PowerPoint Template</TermName>
          <TermId xmlns="http://schemas.microsoft.com/office/infopath/2007/PartnerControls">e5054ec4-46d6-4301-a570-d8f11b0d3c08</TermId>
        </TermInfo>
      </Terms>
    </TaxKeywordTaxHTField>
    <InfoSecLevel xmlns="e4476828-269d-41e7-8c7f-463a607b843c">Internal Use Only</InfoSecLevel>
    <CategoryDescription xmlns="http://schemas.microsoft.com/sharepoint.v3">OU Master PowerPoint Template</CategoryDescription>
    <_dlc_DocId xmlns="f6649768-51e2-4ed9-9bdf-4c374a10f6bd">INTTHC-1952402693-530</_dlc_DocId>
    <_dlc_DocIdUrl xmlns="f6649768-51e2-4ed9-9bdf-4c374a10f6bd">
      <Url>https://openuniv.sharepoint.com/sites/intranet-tutor-help-centre/_layouts/15/DocIdRedir.aspx?ID=INTTHC-1952402693-530</Url>
      <Description>INTTHC-1952402693-530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SharedContentType xmlns="Microsoft.SharePoint.Taxonomy.ContentTypeSync" SourceId="bfb35f09-1364-44fa-bda6-079b81d03a24" ContentTypeId="0x010100B08DCD0EEA0F07498423205D54133588" PreviousValue="false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35733D-B5F6-4C16-B910-15AE4F6CC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476828-269d-41e7-8c7f-463a607b843c"/>
    <ds:schemaRef ds:uri="http://schemas.microsoft.com/sharepoint.v3"/>
    <ds:schemaRef ds:uri="f6649768-51e2-4ed9-9bdf-4c374a10f6bd"/>
    <ds:schemaRef ds:uri="7aeab5f3-05ab-446d-9f7a-c4c35c6a47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1F123D-72E4-47AA-AF87-050EE8541186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e4476828-269d-41e7-8c7f-463a607b843c"/>
    <ds:schemaRef ds:uri="7aeab5f3-05ab-446d-9f7a-c4c35c6a47f0"/>
    <ds:schemaRef ds:uri="http://purl.org/dc/terms/"/>
    <ds:schemaRef ds:uri="f6649768-51e2-4ed9-9bdf-4c374a10f6bd"/>
    <ds:schemaRef ds:uri="http://schemas.microsoft.com/office/2006/documentManagement/types"/>
    <ds:schemaRef ds:uri="http://schemas.microsoft.com/sharepoint.v3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8200691-43B9-4BE3-914A-F8196C357B8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CC8AC41-5B46-4436-AD34-112A3F0D4BE0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A66CD3E3-2AD4-4BFA-B062-CD9F3FC377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6222</TotalTime>
  <Words>1355</Words>
  <Application>Microsoft Office PowerPoint</Application>
  <PresentationFormat>Widescreen</PresentationFormat>
  <Paragraphs>194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Cambria Math</vt:lpstr>
      <vt:lpstr>Poppins</vt:lpstr>
      <vt:lpstr>Poppins SemiBold</vt:lpstr>
      <vt:lpstr>Wingdings</vt:lpstr>
      <vt:lpstr>Covers</vt:lpstr>
      <vt:lpstr>Contents Slides</vt:lpstr>
      <vt:lpstr>Chapter Headings / Dividers</vt:lpstr>
      <vt:lpstr>Slide Options</vt:lpstr>
      <vt:lpstr>End Slides</vt:lpstr>
      <vt:lpstr>Click to edit Master title style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 Title 30</vt:lpstr>
      <vt:lpstr>PowerPoint Presentation</vt:lpstr>
      <vt:lpstr>Slide Title 31</vt:lpstr>
      <vt:lpstr>PowerPoint Presentation</vt:lpstr>
      <vt:lpstr>PowerPoint Presentation</vt:lpstr>
    </vt:vector>
  </TitlesOfParts>
  <Manager/>
  <Company>The Open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 Master PowerPoint Template</dc:title>
  <dc:subject>OU Master PowerPoint Template with accessibility guidance and best practice tips</dc:subject>
  <dc:creator>brand-enquiries@open.ac.uk</dc:creator>
  <cp:keywords>OU Master PowerPoint Template</cp:keywords>
  <dc:description/>
  <cp:lastModifiedBy>Diane.Ford</cp:lastModifiedBy>
  <cp:revision>33</cp:revision>
  <dcterms:created xsi:type="dcterms:W3CDTF">2022-10-21T14:33:01Z</dcterms:created>
  <dcterms:modified xsi:type="dcterms:W3CDTF">2024-04-08T07:19:49Z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0x010100B08DCD0EEA0F07498423205D54133588002F7710345EDBE643A981E852AE4B359C00C6ABBD85DCF86041A5EB231FB3CFE633</vt:lpwstr>
  </property>
  <property fmtid="{D5CDD505-2E9C-101B-9397-08002B2CF9AE}" pid="3" name="MediaServiceImageTags">
    <vt:lpwstr/>
  </property>
  <property fmtid="{D5CDD505-2E9C-101B-9397-08002B2CF9AE}" pid="4" name="TaxKeyword">
    <vt:lpwstr>248;#OU Master PowerPoint Template|e5054ec4-46d6-4301-a570-d8f11b0d3c08</vt:lpwstr>
  </property>
  <property fmtid="{D5CDD505-2E9C-101B-9397-08002B2CF9AE}" pid="5" name="OULanguage">
    <vt:lpwstr>1;#English|e0d36b11-db4e-4123-8f10-8157dedade86</vt:lpwstr>
  </property>
  <property fmtid="{D5CDD505-2E9C-101B-9397-08002B2CF9AE}" pid="6" name="_dlc_DocIdItemGuid">
    <vt:lpwstr>85677404-a5d7-4bfa-a47e-fa39cf69ff37</vt:lpwstr>
  </property>
  <property fmtid="{D5CDD505-2E9C-101B-9397-08002B2CF9AE}" pid="7" name="TreeStructureCategory">
    <vt:lpwstr/>
  </property>
</Properties>
</file>