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433" autoAdjust="0"/>
  </p:normalViewPr>
  <p:slideViewPr>
    <p:cSldViewPr snapToGrid="0">
      <p:cViewPr varScale="1">
        <p:scale>
          <a:sx n="74" d="100"/>
          <a:sy n="74" d="100"/>
        </p:scale>
        <p:origin x="54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D1F2-475F-4693-99FD-E09EE60C1BA4}" type="datetimeFigureOut">
              <a:rPr lang="en-GB" smtClean="0"/>
              <a:t>20/07/2016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E5DC-9F21-4121-8BC3-43C66F452F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668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D1F2-475F-4693-99FD-E09EE60C1BA4}" type="datetimeFigureOut">
              <a:rPr lang="en-GB" smtClean="0"/>
              <a:t>20/07/2016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E5DC-9F21-4121-8BC3-43C66F452F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824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D1F2-475F-4693-99FD-E09EE60C1BA4}" type="datetimeFigureOut">
              <a:rPr lang="en-GB" smtClean="0"/>
              <a:t>20/07/2016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E5DC-9F21-4121-8BC3-43C66F452F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993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D1F2-475F-4693-99FD-E09EE60C1BA4}" type="datetimeFigureOut">
              <a:rPr lang="en-GB" smtClean="0"/>
              <a:t>20/07/2016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E5DC-9F21-4121-8BC3-43C66F452F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699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D1F2-475F-4693-99FD-E09EE60C1BA4}" type="datetimeFigureOut">
              <a:rPr lang="en-GB" smtClean="0"/>
              <a:t>20/07/2016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E5DC-9F21-4121-8BC3-43C66F452F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662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D1F2-475F-4693-99FD-E09EE60C1BA4}" type="datetimeFigureOut">
              <a:rPr lang="en-GB" smtClean="0"/>
              <a:t>20/07/2016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E5DC-9F21-4121-8BC3-43C66F452F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722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D1F2-475F-4693-99FD-E09EE60C1BA4}" type="datetimeFigureOut">
              <a:rPr lang="en-GB" smtClean="0"/>
              <a:t>20/07/2016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E5DC-9F21-4121-8BC3-43C66F452F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556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D1F2-475F-4693-99FD-E09EE60C1BA4}" type="datetimeFigureOut">
              <a:rPr lang="en-GB" smtClean="0"/>
              <a:t>20/07/2016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E5DC-9F21-4121-8BC3-43C66F452F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465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D1F2-475F-4693-99FD-E09EE60C1BA4}" type="datetimeFigureOut">
              <a:rPr lang="en-GB" smtClean="0"/>
              <a:t>20/07/2016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E5DC-9F21-4121-8BC3-43C66F452F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43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D1F2-475F-4693-99FD-E09EE60C1BA4}" type="datetimeFigureOut">
              <a:rPr lang="en-GB" smtClean="0"/>
              <a:t>20/07/2016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E5DC-9F21-4121-8BC3-43C66F452F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44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D1F2-475F-4693-99FD-E09EE60C1BA4}" type="datetimeFigureOut">
              <a:rPr lang="en-GB" smtClean="0"/>
              <a:t>20/07/2016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E5DC-9F21-4121-8BC3-43C66F452F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414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0D1F2-475F-4693-99FD-E09EE60C1BA4}" type="datetimeFigureOut">
              <a:rPr lang="en-GB" smtClean="0"/>
              <a:t>20/07/2016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3E5DC-9F21-4121-8BC3-43C66F452F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92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oro.open.ac.uk/46403/" TargetMode="External"/><Relationship Id="rId7" Type="http://schemas.openxmlformats.org/officeDocument/2006/relationships/hyperlink" Target="http://www.acts-net.org/" TargetMode="External"/><Relationship Id="rId2" Type="http://schemas.openxmlformats.org/officeDocument/2006/relationships/hyperlink" Target="http://www.palgraveconnect.com/pc/doifinder/10.1057/978113754647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repoa.or.tz/" TargetMode="External"/><Relationship Id="rId5" Type="http://schemas.openxmlformats.org/officeDocument/2006/relationships/hyperlink" Target="http://www.open.ac.uk/ikd/" TargetMode="External"/><Relationship Id="rId4" Type="http://schemas.openxmlformats.org/officeDocument/2006/relationships/hyperlink" Target="http://iphsp.acts-net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70000" y="2684650"/>
            <a:ext cx="9043773" cy="126743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 smtClean="0"/>
              <a:t>Industrial development and access to medicines:</a:t>
            </a:r>
          </a:p>
          <a:p>
            <a:r>
              <a:rPr lang="en-GB" sz="3600" b="1" dirty="0" smtClean="0"/>
              <a:t>Identifying and creating mutual interests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74800" y="4099482"/>
            <a:ext cx="8829590" cy="2515502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8000" dirty="0" smtClean="0"/>
              <a:t>Maureen Mackintosh, </a:t>
            </a:r>
          </a:p>
          <a:p>
            <a:pPr marL="0" indent="0" algn="ctr">
              <a:buNone/>
            </a:pPr>
            <a:r>
              <a:rPr lang="en-GB" sz="8000" dirty="0" smtClean="0"/>
              <a:t>The Open University UK</a:t>
            </a:r>
          </a:p>
          <a:p>
            <a:pPr marL="0" indent="0" algn="ctr">
              <a:buNone/>
            </a:pPr>
            <a:endParaRPr lang="en-GB" sz="8000" dirty="0" smtClean="0"/>
          </a:p>
          <a:p>
            <a:pPr marL="0" indent="0" algn="ctr">
              <a:buNone/>
            </a:pPr>
            <a:r>
              <a:rPr lang="en-GB" sz="7200" dirty="0" smtClean="0"/>
              <a:t>Based on work led by REPOA in Tanzania, ACTS in Kenya, and collaborative writing and publication of evidence from seven African countries, India and Brazil. </a:t>
            </a:r>
          </a:p>
          <a:p>
            <a:pPr marL="0" indent="0" algn="ctr">
              <a:buNone/>
            </a:pPr>
            <a:endParaRPr lang="en-GB" sz="7200" dirty="0" smtClean="0"/>
          </a:p>
          <a:p>
            <a:pPr marL="0" indent="0" algn="ctr">
              <a:buNone/>
            </a:pPr>
            <a:r>
              <a:rPr lang="en-GB" sz="7200" i="1" dirty="0"/>
              <a:t>UNCTAD-UNAIDS-African Union event at the World Investment Forum </a:t>
            </a:r>
            <a:r>
              <a:rPr lang="en-GB" sz="7200" i="1" dirty="0" smtClean="0"/>
              <a:t>2016, Nairobi: </a:t>
            </a:r>
          </a:p>
          <a:p>
            <a:pPr marL="0" indent="0" algn="ctr">
              <a:buNone/>
            </a:pPr>
            <a:r>
              <a:rPr lang="en-GB" sz="7200" i="1" dirty="0" smtClean="0"/>
              <a:t>Supporting </a:t>
            </a:r>
            <a:r>
              <a:rPr lang="en-GB" sz="7200" i="1" dirty="0"/>
              <a:t>Access to Medicines and Industrial Development in Africa: Investing in Domestic Pharmaceutical Manufacturing</a:t>
            </a:r>
            <a:r>
              <a:rPr lang="en-GB" sz="7200" dirty="0" smtClean="0"/>
              <a:t> </a:t>
            </a:r>
          </a:p>
        </p:txBody>
      </p:sp>
      <p:pic>
        <p:nvPicPr>
          <p:cNvPr id="6" name="Picture 5" descr="OUPowerPoint38mmMai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8259" y="861323"/>
            <a:ext cx="1266446" cy="1675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2" descr="ACTS"/>
          <p:cNvSpPr>
            <a:spLocks noChangeAspect="1" noChangeArrowheads="1"/>
          </p:cNvSpPr>
          <p:nvPr/>
        </p:nvSpPr>
        <p:spPr bwMode="auto">
          <a:xfrm>
            <a:off x="155575" y="-623888"/>
            <a:ext cx="1419225" cy="1314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" name="Picture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4800" y="951938"/>
            <a:ext cx="1605005" cy="100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5059" y="861323"/>
            <a:ext cx="1677272" cy="1096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31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94841" y="389968"/>
            <a:ext cx="10504965" cy="136469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400" b="1" dirty="0" smtClean="0">
                <a:ea typeface="+mn-ea"/>
                <a:cs typeface="+mn-cs"/>
              </a:rPr>
              <a:t>Effective and coherent policy requires more than health and industrial policy makers talking to each other…</a:t>
            </a:r>
          </a:p>
          <a:p>
            <a:r>
              <a:rPr lang="en-GB" sz="3600" b="1" dirty="0" smtClean="0">
                <a:ea typeface="+mn-ea"/>
                <a:cs typeface="+mn-cs"/>
              </a:rPr>
              <a:t> </a:t>
            </a:r>
            <a:endParaRPr lang="en-GB" sz="3600" b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67264" y="1849674"/>
            <a:ext cx="10791568" cy="4600553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GB" sz="3000" dirty="0"/>
              <a:t>M</a:t>
            </a:r>
            <a:r>
              <a:rPr lang="en-GB" sz="3000" dirty="0" smtClean="0"/>
              <a:t>ore health-industry policy debate is certainly needed. How can that be focused on practical systemic improvements? </a:t>
            </a:r>
          </a:p>
          <a:p>
            <a:pPr marL="0" indent="0">
              <a:buNone/>
            </a:pPr>
            <a:r>
              <a:rPr lang="en-GB" sz="3000" dirty="0"/>
              <a:t>T</a:t>
            </a:r>
            <a:r>
              <a:rPr lang="en-GB" sz="3000" dirty="0" smtClean="0"/>
              <a:t>he core challenges are innovation and transformation in both health and industrial sectors, to identify and to generate shared interests and compatible incentives. </a:t>
            </a:r>
          </a:p>
          <a:p>
            <a:pPr marL="0" indent="0">
              <a:buNone/>
            </a:pPr>
            <a:r>
              <a:rPr lang="en-GB" sz="3000" dirty="0" smtClean="0"/>
              <a:t>Three examples of achievable systemic change: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 smtClean="0"/>
              <a:t>A shared focus on sustaining competitive supply of, and access to off-patent basic essential medicines;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 smtClean="0"/>
              <a:t>Cultural and procedural changes towards collaborative design of public, donor and non-profit procurement;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 smtClean="0"/>
              <a:t>Innovation and upgrading support to address local market needs and ensure market access.</a:t>
            </a:r>
          </a:p>
        </p:txBody>
      </p:sp>
    </p:spTree>
    <p:extLst>
      <p:ext uri="{BB962C8B-B14F-4D97-AF65-F5344CB8AC3E}">
        <p14:creationId xmlns:p14="http://schemas.microsoft.com/office/powerpoint/2010/main" val="213057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94841" y="389968"/>
            <a:ext cx="10504965" cy="136469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400" b="1" dirty="0">
                <a:ea typeface="+mn-ea"/>
                <a:cs typeface="+mn-cs"/>
              </a:rPr>
              <a:t>A shared focus on sustaining competitive supply of, and access to off-patent basic essential medicines</a:t>
            </a:r>
            <a:r>
              <a:rPr lang="en-GB" sz="3600" b="1" dirty="0" smtClean="0">
                <a:ea typeface="+mn-ea"/>
                <a:cs typeface="+mn-cs"/>
              </a:rPr>
              <a:t> </a:t>
            </a:r>
            <a:endParaRPr lang="en-GB" sz="3600" b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67264" y="1849674"/>
            <a:ext cx="10791568" cy="4600553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GB" sz="3000" dirty="0" smtClean="0"/>
              <a:t>Local producers have been shown (in Tanzania) to achieve more effective rural distribution of basic medicines than importers/distributors; </a:t>
            </a:r>
          </a:p>
          <a:p>
            <a:pPr>
              <a:spcAft>
                <a:spcPts val="600"/>
              </a:spcAft>
            </a:pPr>
            <a:r>
              <a:rPr lang="en-GB" sz="3000" dirty="0" smtClean="0"/>
              <a:t>These basic </a:t>
            </a:r>
            <a:r>
              <a:rPr lang="en-GB" sz="3000" dirty="0"/>
              <a:t>medicines including </a:t>
            </a:r>
            <a:r>
              <a:rPr lang="en-GB" sz="3000" dirty="0" smtClean="0"/>
              <a:t>broad spectrum antibiotics </a:t>
            </a:r>
            <a:r>
              <a:rPr lang="en-GB" sz="3000" dirty="0"/>
              <a:t>are </a:t>
            </a:r>
            <a:r>
              <a:rPr lang="en-GB" sz="3000" dirty="0" smtClean="0"/>
              <a:t>generally low </a:t>
            </a:r>
            <a:r>
              <a:rPr lang="en-GB" sz="3000" dirty="0"/>
              <a:t>price and low </a:t>
            </a:r>
            <a:r>
              <a:rPr lang="en-GB" sz="3000" dirty="0" smtClean="0"/>
              <a:t>margin, </a:t>
            </a:r>
            <a:r>
              <a:rPr lang="en-GB" sz="3000" dirty="0"/>
              <a:t>external competition having driven down prices and reduced local supply</a:t>
            </a:r>
            <a:r>
              <a:rPr lang="en-GB" sz="3000" dirty="0" smtClean="0"/>
              <a:t>;</a:t>
            </a:r>
          </a:p>
          <a:p>
            <a:pPr>
              <a:spcAft>
                <a:spcPts val="600"/>
              </a:spcAft>
            </a:pPr>
            <a:r>
              <a:rPr lang="en-GB" sz="3000" dirty="0" smtClean="0"/>
              <a:t>Protection of this market – e.g. by negative lists – </a:t>
            </a:r>
            <a:r>
              <a:rPr lang="en-GB" sz="3000" dirty="0" smtClean="0"/>
              <a:t>can </a:t>
            </a:r>
            <a:r>
              <a:rPr lang="en-GB" sz="3000" dirty="0" smtClean="0"/>
              <a:t>sustain </a:t>
            </a:r>
            <a:r>
              <a:rPr lang="en-GB" sz="3000" dirty="0" smtClean="0"/>
              <a:t>local manufacturers’ </a:t>
            </a:r>
            <a:r>
              <a:rPr lang="en-GB" sz="3000" dirty="0"/>
              <a:t>cash flow </a:t>
            </a:r>
            <a:r>
              <a:rPr lang="en-GB" sz="3000" dirty="0" smtClean="0"/>
              <a:t>in </a:t>
            </a:r>
            <a:r>
              <a:rPr lang="en-GB" sz="3000" dirty="0" smtClean="0"/>
              <a:t>competitive domestic markets;</a:t>
            </a:r>
          </a:p>
          <a:p>
            <a:pPr>
              <a:spcAft>
                <a:spcPts val="600"/>
              </a:spcAft>
            </a:pPr>
            <a:r>
              <a:rPr lang="en-GB" sz="3000" dirty="0" smtClean="0"/>
              <a:t>This </a:t>
            </a:r>
            <a:r>
              <a:rPr lang="en-GB" sz="3000" dirty="0"/>
              <a:t>in </a:t>
            </a:r>
            <a:r>
              <a:rPr lang="en-GB" sz="3000" dirty="0" smtClean="0"/>
              <a:t>turn supports local firms’ investment and innovation capability where external finance is tight and expensive;</a:t>
            </a:r>
            <a:endParaRPr lang="en-GB" sz="3000" dirty="0" smtClean="0"/>
          </a:p>
          <a:p>
            <a:pPr>
              <a:spcAft>
                <a:spcPts val="600"/>
              </a:spcAft>
            </a:pPr>
            <a:r>
              <a:rPr lang="en-GB" sz="3000" dirty="0" smtClean="0"/>
              <a:t>It also </a:t>
            </a:r>
            <a:r>
              <a:rPr lang="en-GB" sz="3000" dirty="0" smtClean="0"/>
              <a:t>sustains firms’ incentives to maintain wide domestic distribution networks that support access to medicines via shops and facilities. </a:t>
            </a:r>
            <a:endParaRPr lang="en-GB" sz="3000" dirty="0" smtClean="0"/>
          </a:p>
          <a:p>
            <a:pPr>
              <a:spcAft>
                <a:spcPts val="600"/>
              </a:spcAft>
            </a:pPr>
            <a:endParaRPr lang="en-GB" sz="3000" dirty="0"/>
          </a:p>
          <a:p>
            <a:pPr>
              <a:spcAft>
                <a:spcPts val="600"/>
              </a:spcAft>
            </a:pPr>
            <a:endParaRPr lang="en-GB" sz="3000" b="1" dirty="0" smtClean="0"/>
          </a:p>
        </p:txBody>
      </p:sp>
    </p:spTree>
    <p:extLst>
      <p:ext uri="{BB962C8B-B14F-4D97-AF65-F5344CB8AC3E}">
        <p14:creationId xmlns:p14="http://schemas.microsoft.com/office/powerpoint/2010/main" val="242530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94841" y="389968"/>
            <a:ext cx="10504965" cy="136469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400" b="1" dirty="0">
                <a:ea typeface="+mn-ea"/>
                <a:cs typeface="+mn-cs"/>
              </a:rPr>
              <a:t>Cultural and procedural change </a:t>
            </a:r>
            <a:r>
              <a:rPr lang="en-GB" sz="3400" b="1" dirty="0" smtClean="0">
                <a:ea typeface="+mn-ea"/>
                <a:cs typeface="+mn-cs"/>
              </a:rPr>
              <a:t>towards </a:t>
            </a:r>
            <a:r>
              <a:rPr lang="en-GB" sz="3400" b="1" dirty="0">
                <a:ea typeface="+mn-ea"/>
                <a:cs typeface="+mn-cs"/>
              </a:rPr>
              <a:t>collaborative design of public, donor and non-profit procurement</a:t>
            </a:r>
            <a:endParaRPr lang="en-GB" sz="3600" b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67264" y="1639330"/>
            <a:ext cx="10791568" cy="4810897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GB" sz="3000" dirty="0"/>
              <a:t>D</a:t>
            </a:r>
            <a:r>
              <a:rPr lang="en-GB" sz="3000" dirty="0" smtClean="0"/>
              <a:t>onor funding has improved medicines access, but procurement rules have raised market access barriers for local firms;</a:t>
            </a:r>
          </a:p>
          <a:p>
            <a:pPr>
              <a:spcAft>
                <a:spcPts val="600"/>
              </a:spcAft>
            </a:pPr>
            <a:r>
              <a:rPr lang="en-GB" sz="3000" dirty="0" smtClean="0"/>
              <a:t>Local firms report that public and donor-funded procurement carries increasing business risk; </a:t>
            </a:r>
          </a:p>
          <a:p>
            <a:pPr>
              <a:spcAft>
                <a:spcPts val="600"/>
              </a:spcAft>
            </a:pPr>
            <a:r>
              <a:rPr lang="en-GB" sz="3000" dirty="0" smtClean="0"/>
              <a:t>Approaches used by some non-profit wholesalers illustrate the scope for collaborative working with local firms to strengthen local supply chains;</a:t>
            </a:r>
          </a:p>
          <a:p>
            <a:pPr>
              <a:spcAft>
                <a:spcPts val="600"/>
              </a:spcAft>
            </a:pPr>
            <a:r>
              <a:rPr lang="en-GB" sz="3000" dirty="0" smtClean="0"/>
              <a:t>Improvements to build competitive domestic suppliers can include:</a:t>
            </a:r>
          </a:p>
          <a:p>
            <a:pPr lvl="1">
              <a:spcAft>
                <a:spcPts val="600"/>
              </a:spcAft>
            </a:pPr>
            <a:r>
              <a:rPr lang="en-GB" sz="2600" dirty="0"/>
              <a:t>L</a:t>
            </a:r>
            <a:r>
              <a:rPr lang="en-GB" sz="2600" dirty="0" smtClean="0"/>
              <a:t>ocal tenders and smaller, more accessible tender sizes;</a:t>
            </a:r>
          </a:p>
          <a:p>
            <a:pPr lvl="1">
              <a:spcAft>
                <a:spcPts val="600"/>
              </a:spcAft>
            </a:pPr>
            <a:r>
              <a:rPr lang="en-GB" sz="2600" dirty="0"/>
              <a:t>C</a:t>
            </a:r>
            <a:r>
              <a:rPr lang="en-GB" sz="2600" dirty="0" smtClean="0"/>
              <a:t>all-off and longer contracts with accredited local suppliers to support suppliers’ investment; </a:t>
            </a:r>
          </a:p>
          <a:p>
            <a:pPr lvl="1">
              <a:spcAft>
                <a:spcPts val="600"/>
              </a:spcAft>
            </a:pPr>
            <a:r>
              <a:rPr lang="en-GB" sz="2600" dirty="0" smtClean="0"/>
              <a:t>Regular local supplier meetings to share information, resolve problems and identify opportunities;</a:t>
            </a:r>
          </a:p>
          <a:p>
            <a:pPr lvl="1">
              <a:spcAft>
                <a:spcPts val="600"/>
              </a:spcAft>
            </a:pPr>
            <a:r>
              <a:rPr lang="en-GB" sz="2600" dirty="0" smtClean="0"/>
              <a:t>Trade credit for local as well as overseas suppliers;</a:t>
            </a:r>
          </a:p>
          <a:p>
            <a:pPr lvl="1">
              <a:spcAft>
                <a:spcPts val="600"/>
              </a:spcAft>
            </a:pPr>
            <a:r>
              <a:rPr lang="en-GB" sz="2600" dirty="0" smtClean="0"/>
              <a:t>Ensuring tax, duty and procurement rules do not favour importers over local manufacturers;</a:t>
            </a:r>
          </a:p>
          <a:p>
            <a:pPr lvl="1">
              <a:spcAft>
                <a:spcPts val="600"/>
              </a:spcAft>
            </a:pPr>
            <a:r>
              <a:rPr lang="en-GB" sz="2600" dirty="0" smtClean="0"/>
              <a:t>Stabilisation of donor and government procurement funding;</a:t>
            </a:r>
          </a:p>
          <a:p>
            <a:pPr lvl="1">
              <a:spcAft>
                <a:spcPts val="600"/>
              </a:spcAft>
            </a:pPr>
            <a:r>
              <a:rPr lang="en-GB" sz="2600" dirty="0" smtClean="0"/>
              <a:t>Linking funding and technical support for upgrading to procurement commitments.</a:t>
            </a:r>
          </a:p>
          <a:p>
            <a:pPr lvl="1">
              <a:spcAft>
                <a:spcPts val="600"/>
              </a:spcAft>
            </a:pPr>
            <a:endParaRPr lang="en-GB" sz="2600" dirty="0" smtClean="0"/>
          </a:p>
          <a:p>
            <a:pPr lvl="1">
              <a:spcAft>
                <a:spcPts val="600"/>
              </a:spcAft>
            </a:pPr>
            <a:endParaRPr lang="en-GB" sz="2600" dirty="0" smtClean="0"/>
          </a:p>
          <a:p>
            <a:pPr lvl="1">
              <a:spcAft>
                <a:spcPts val="600"/>
              </a:spcAft>
            </a:pPr>
            <a:endParaRPr lang="en-GB" sz="2600" dirty="0" smtClean="0"/>
          </a:p>
          <a:p>
            <a:pPr>
              <a:spcAft>
                <a:spcPts val="600"/>
              </a:spcAft>
            </a:pPr>
            <a:endParaRPr lang="en-GB" sz="3000" dirty="0" smtClean="0"/>
          </a:p>
        </p:txBody>
      </p:sp>
    </p:spTree>
    <p:extLst>
      <p:ext uri="{BB962C8B-B14F-4D97-AF65-F5344CB8AC3E}">
        <p14:creationId xmlns:p14="http://schemas.microsoft.com/office/powerpoint/2010/main" val="142896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94841" y="389968"/>
            <a:ext cx="10504965" cy="136469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400" b="1" dirty="0"/>
              <a:t>Innovation and upgrading support to address local market needs and ensure market access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67264" y="1598142"/>
            <a:ext cx="10791568" cy="4852086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GB" sz="3000" dirty="0" smtClean="0"/>
              <a:t>The local pharmaceutical sector is under constant regulatory and competitive pressure to upgrade;</a:t>
            </a:r>
          </a:p>
          <a:p>
            <a:pPr>
              <a:spcAft>
                <a:spcPts val="600"/>
              </a:spcAft>
            </a:pPr>
            <a:r>
              <a:rPr lang="en-GB" sz="3000" dirty="0" smtClean="0"/>
              <a:t>Firms need technical and financial support to invest, train and learn to sustain competitiveness, and they need market access while upgrading;</a:t>
            </a:r>
          </a:p>
          <a:p>
            <a:pPr>
              <a:spcAft>
                <a:spcPts val="600"/>
              </a:spcAft>
            </a:pPr>
            <a:r>
              <a:rPr lang="en-GB" sz="3000" dirty="0" smtClean="0"/>
              <a:t>External support can come from e.g.:</a:t>
            </a:r>
          </a:p>
          <a:p>
            <a:pPr lvl="1">
              <a:spcAft>
                <a:spcPts val="600"/>
              </a:spcAft>
            </a:pPr>
            <a:r>
              <a:rPr lang="en-GB" sz="2600" dirty="0" smtClean="0"/>
              <a:t>PPPs such as </a:t>
            </a:r>
            <a:r>
              <a:rPr lang="en-GB" sz="2600" dirty="0" err="1" smtClean="0"/>
              <a:t>DNDi</a:t>
            </a:r>
            <a:r>
              <a:rPr lang="en-GB" sz="2600" dirty="0" smtClean="0"/>
              <a:t>, investing in one-off technological upgrading and GMP improvement;</a:t>
            </a:r>
          </a:p>
          <a:p>
            <a:pPr lvl="1">
              <a:spcAft>
                <a:spcPts val="600"/>
              </a:spcAft>
            </a:pPr>
            <a:r>
              <a:rPr lang="en-GB" sz="2600" dirty="0" smtClean="0"/>
              <a:t>Joint ventures, such as A-Z textiles with Sumitomo to produce insecticide treated nets, or the Sino-Ethiopian joint venture to produce hard capsule shells;</a:t>
            </a:r>
          </a:p>
          <a:p>
            <a:pPr lvl="1">
              <a:spcAft>
                <a:spcPts val="600"/>
              </a:spcAft>
            </a:pPr>
            <a:r>
              <a:rPr lang="en-GB" sz="2600" dirty="0" smtClean="0"/>
              <a:t>Technical improvement support from </a:t>
            </a:r>
            <a:r>
              <a:rPr lang="en-GB" sz="2600" i="1" dirty="0" smtClean="0"/>
              <a:t>Kaizen </a:t>
            </a:r>
            <a:r>
              <a:rPr lang="en-GB" sz="2600" dirty="0" smtClean="0"/>
              <a:t>initiatives, or from machinery producers/installers.</a:t>
            </a:r>
          </a:p>
          <a:p>
            <a:pPr>
              <a:spcAft>
                <a:spcPts val="600"/>
              </a:spcAft>
            </a:pPr>
            <a:r>
              <a:rPr lang="en-GB" sz="3000" dirty="0" smtClean="0"/>
              <a:t>When it goes wrong it is often from lack of market access, e.g. the Brazil-Mozambique joint venture to produce HIV medicines.</a:t>
            </a:r>
          </a:p>
          <a:p>
            <a:pPr>
              <a:spcAft>
                <a:spcPts val="600"/>
              </a:spcAft>
            </a:pPr>
            <a:r>
              <a:rPr lang="en-GB" sz="3000" dirty="0" smtClean="0"/>
              <a:t>Government can work with firms and external bodies to ensure that market access and regulatory effectiveness are in place to sustain upgrading initiatives.</a:t>
            </a:r>
          </a:p>
          <a:p>
            <a:pPr marL="0" indent="0">
              <a:spcAft>
                <a:spcPts val="600"/>
              </a:spcAft>
              <a:buNone/>
            </a:pPr>
            <a:endParaRPr lang="en-GB" sz="3000" dirty="0" smtClean="0"/>
          </a:p>
          <a:p>
            <a:pPr lvl="1">
              <a:spcAft>
                <a:spcPts val="600"/>
              </a:spcAft>
            </a:pPr>
            <a:endParaRPr lang="en-GB" sz="2600" dirty="0" smtClean="0"/>
          </a:p>
          <a:p>
            <a:pPr>
              <a:spcAft>
                <a:spcPts val="600"/>
              </a:spcAft>
            </a:pPr>
            <a:endParaRPr lang="en-GB" sz="3000" dirty="0" smtClean="0"/>
          </a:p>
        </p:txBody>
      </p:sp>
    </p:spTree>
    <p:extLst>
      <p:ext uri="{BB962C8B-B14F-4D97-AF65-F5344CB8AC3E}">
        <p14:creationId xmlns:p14="http://schemas.microsoft.com/office/powerpoint/2010/main" val="331272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94841" y="389968"/>
            <a:ext cx="10504965" cy="79628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400" b="1" dirty="0">
                <a:ea typeface="+mn-ea"/>
                <a:cs typeface="+mn-cs"/>
              </a:rPr>
              <a:t>F</a:t>
            </a:r>
            <a:r>
              <a:rPr lang="en-GB" sz="3400" b="1" dirty="0" smtClean="0">
                <a:ea typeface="+mn-ea"/>
                <a:cs typeface="+mn-cs"/>
              </a:rPr>
              <a:t>urther reading</a:t>
            </a:r>
            <a:endParaRPr lang="en-GB" sz="3600" b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67264" y="1186250"/>
            <a:ext cx="10791568" cy="5263978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GB" sz="2600" dirty="0" smtClean="0"/>
              <a:t>For evidence and frameworks of thought behind these very brief remarks, see:</a:t>
            </a:r>
            <a:endParaRPr lang="en-GB" sz="2600" dirty="0"/>
          </a:p>
          <a:p>
            <a:pPr marL="0" indent="0">
              <a:spcAft>
                <a:spcPts val="600"/>
              </a:spcAft>
              <a:buNone/>
            </a:pPr>
            <a:r>
              <a:rPr lang="en-GB" sz="2600" dirty="0" smtClean="0"/>
              <a:t>Mackintosh, M. Banda, G. </a:t>
            </a:r>
            <a:r>
              <a:rPr lang="en-GB" sz="2600" dirty="0" err="1" smtClean="0"/>
              <a:t>Tibandebage</a:t>
            </a:r>
            <a:r>
              <a:rPr lang="en-GB" sz="2600" dirty="0" smtClean="0"/>
              <a:t>, P. </a:t>
            </a:r>
            <a:r>
              <a:rPr lang="en-GB" sz="2600" dirty="0" err="1" smtClean="0"/>
              <a:t>Wamae</a:t>
            </a:r>
            <a:r>
              <a:rPr lang="en-GB" sz="2600" dirty="0" smtClean="0"/>
              <a:t>, W. (eds.) (2016) </a:t>
            </a:r>
            <a:r>
              <a:rPr lang="en-GB" sz="2600" i="1" dirty="0" smtClean="0"/>
              <a:t>Making Medicines in Africa: the Political Economy of Industrializing for Local Health. </a:t>
            </a:r>
            <a:r>
              <a:rPr lang="en-GB" sz="2600" dirty="0" smtClean="0"/>
              <a:t>Palgrave Macmillan, open-access under a creative commons licence, freely downloadable </a:t>
            </a:r>
            <a:r>
              <a:rPr lang="en-GB" sz="2600" dirty="0"/>
              <a:t>at </a:t>
            </a:r>
            <a:r>
              <a:rPr lang="en-GB" sz="2600" dirty="0">
                <a:hlinkClick r:id="rId2"/>
              </a:rPr>
              <a:t>http://</a:t>
            </a:r>
            <a:r>
              <a:rPr lang="en-GB" sz="2600" dirty="0" smtClean="0">
                <a:hlinkClick r:id="rId2"/>
              </a:rPr>
              <a:t>www.palgraveconnect.com/pc/doifinder/10.1057/9781137546470</a:t>
            </a:r>
            <a:r>
              <a:rPr lang="en-GB" sz="2600" dirty="0" smtClean="0"/>
              <a:t>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GB" sz="2600" dirty="0" smtClean="0"/>
              <a:t>Mackintosh, M. Kale, D. Orsenigo, L. </a:t>
            </a:r>
            <a:r>
              <a:rPr lang="en-GB" sz="2600" dirty="0" err="1" smtClean="0"/>
              <a:t>Simonetti</a:t>
            </a:r>
            <a:r>
              <a:rPr lang="en-GB" sz="2600" dirty="0" smtClean="0"/>
              <a:t> R. (2016) Evidence submitted to the UN Secretary General’s High Level Panel on Access to </a:t>
            </a:r>
            <a:r>
              <a:rPr lang="en-GB" sz="2600" dirty="0"/>
              <a:t>Medicines </a:t>
            </a:r>
            <a:r>
              <a:rPr lang="en-GB" sz="2600" dirty="0">
                <a:hlinkClick r:id="rId3"/>
              </a:rPr>
              <a:t>http://oro.open.ac.uk/46403</a:t>
            </a:r>
            <a:r>
              <a:rPr lang="en-GB" sz="2600" dirty="0" smtClean="0">
                <a:hlinkClick r:id="rId3"/>
              </a:rPr>
              <a:t>/</a:t>
            </a:r>
            <a:r>
              <a:rPr lang="en-GB" sz="2600" dirty="0" smtClean="0"/>
              <a:t>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GB" sz="2600" dirty="0" smtClean="0"/>
              <a:t>Project </a:t>
            </a:r>
            <a:r>
              <a:rPr lang="en-GB" sz="2600" dirty="0" smtClean="0"/>
              <a:t>website (policy briefs and working papers): </a:t>
            </a:r>
            <a:r>
              <a:rPr lang="en-GB" sz="2600" dirty="0">
                <a:hlinkClick r:id="rId4"/>
              </a:rPr>
              <a:t>http://iphsp.acts-net.org</a:t>
            </a:r>
            <a:r>
              <a:rPr lang="en-GB" sz="2600" dirty="0" smtClean="0">
                <a:hlinkClick r:id="rId4"/>
              </a:rPr>
              <a:t>/</a:t>
            </a:r>
            <a:endParaRPr lang="en-GB" sz="2600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en-GB" sz="2600" dirty="0" smtClean="0"/>
              <a:t>Collaborating research institutions websites</a:t>
            </a:r>
            <a:r>
              <a:rPr lang="en-GB" sz="2600" dirty="0"/>
              <a:t>: </a:t>
            </a:r>
            <a:r>
              <a:rPr lang="en-GB" sz="2600" dirty="0">
                <a:hlinkClick r:id="rId5"/>
              </a:rPr>
              <a:t>http://</a:t>
            </a:r>
            <a:r>
              <a:rPr lang="en-GB" sz="2600" dirty="0" smtClean="0">
                <a:hlinkClick r:id="rId5"/>
              </a:rPr>
              <a:t>www.open.ac.uk/ikd/</a:t>
            </a:r>
            <a:r>
              <a:rPr lang="en-GB" sz="2600" dirty="0"/>
              <a:t>  </a:t>
            </a:r>
            <a:r>
              <a:rPr lang="en-GB" sz="2600" dirty="0">
                <a:hlinkClick r:id="rId6"/>
              </a:rPr>
              <a:t>http://www.repoa.or.tz</a:t>
            </a:r>
            <a:r>
              <a:rPr lang="en-GB" sz="2600" dirty="0" smtClean="0">
                <a:hlinkClick r:id="rId6"/>
              </a:rPr>
              <a:t>/</a:t>
            </a:r>
            <a:r>
              <a:rPr lang="en-GB" sz="2600" dirty="0"/>
              <a:t> </a:t>
            </a:r>
            <a:r>
              <a:rPr lang="en-GB" sz="2600" dirty="0" smtClean="0"/>
              <a:t>   </a:t>
            </a:r>
            <a:r>
              <a:rPr lang="en-GB" sz="2600" dirty="0" smtClean="0">
                <a:hlinkClick r:id="rId7"/>
              </a:rPr>
              <a:t>http</a:t>
            </a:r>
            <a:r>
              <a:rPr lang="en-GB" sz="2600" dirty="0">
                <a:hlinkClick r:id="rId7"/>
              </a:rPr>
              <a:t>://www.acts-net.org</a:t>
            </a:r>
            <a:r>
              <a:rPr lang="en-GB" sz="2600" dirty="0" smtClean="0">
                <a:hlinkClick r:id="rId7"/>
              </a:rPr>
              <a:t>/</a:t>
            </a:r>
            <a:endParaRPr lang="en-GB" sz="2600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en-GB" sz="2600" dirty="0"/>
              <a:t>Srinivas, S. (2012) </a:t>
            </a:r>
            <a:r>
              <a:rPr lang="en-GB" sz="2600" i="1" dirty="0"/>
              <a:t>Market Menagerie: Health and Development in Late Industrial States</a:t>
            </a:r>
            <a:r>
              <a:rPr lang="en-GB" sz="2600" dirty="0"/>
              <a:t> Stanford University Press</a:t>
            </a:r>
            <a:r>
              <a:rPr lang="en-GB" sz="2600" dirty="0" smtClean="0"/>
              <a:t>.</a:t>
            </a:r>
            <a:r>
              <a:rPr lang="en-GB" sz="2600" dirty="0" smtClean="0"/>
              <a:t> </a:t>
            </a:r>
            <a:endParaRPr lang="en-GB" sz="2600" dirty="0" smtClean="0"/>
          </a:p>
          <a:p>
            <a:pPr marL="0" indent="0">
              <a:spcAft>
                <a:spcPts val="600"/>
              </a:spcAft>
              <a:buNone/>
            </a:pPr>
            <a:endParaRPr lang="en-GB" sz="3000" dirty="0" smtClean="0"/>
          </a:p>
        </p:txBody>
      </p:sp>
    </p:spTree>
    <p:extLst>
      <p:ext uri="{BB962C8B-B14F-4D97-AF65-F5344CB8AC3E}">
        <p14:creationId xmlns:p14="http://schemas.microsoft.com/office/powerpoint/2010/main" val="284121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787</Words>
  <Application>Microsoft Office PowerPoint</Application>
  <PresentationFormat>Widescreen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Open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Maureen.Mackintosh</dc:creator>
  <cp:lastModifiedBy>Maureen.Mackintosh</cp:lastModifiedBy>
  <cp:revision>33</cp:revision>
  <dcterms:created xsi:type="dcterms:W3CDTF">2016-07-12T13:54:34Z</dcterms:created>
  <dcterms:modified xsi:type="dcterms:W3CDTF">2016-07-20T16:32:15Z</dcterms:modified>
</cp:coreProperties>
</file>